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00" r:id="rId3"/>
    <p:sldId id="290" r:id="rId4"/>
    <p:sldId id="302" r:id="rId5"/>
    <p:sldId id="299" r:id="rId6"/>
    <p:sldId id="295" r:id="rId7"/>
    <p:sldId id="296" r:id="rId8"/>
    <p:sldId id="297" r:id="rId9"/>
    <p:sldId id="294" r:id="rId10"/>
    <p:sldId id="292" r:id="rId11"/>
    <p:sldId id="293" r:id="rId12"/>
    <p:sldId id="268" r:id="rId13"/>
  </p:sldIdLst>
  <p:sldSz cx="12192000" cy="6858000"/>
  <p:notesSz cx="6807200" cy="99393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976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447D"/>
    <a:srgbClr val="F1F4F8"/>
    <a:srgbClr val="F6F8FB"/>
    <a:srgbClr val="6894C0"/>
    <a:srgbClr val="6A9CBE"/>
    <a:srgbClr val="90A2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37" autoAdjust="0"/>
    <p:restoredTop sz="94660"/>
  </p:normalViewPr>
  <p:slideViewPr>
    <p:cSldViewPr snapToObjects="1">
      <p:cViewPr varScale="1">
        <p:scale>
          <a:sx n="162" d="100"/>
          <a:sy n="162" d="100"/>
        </p:scale>
        <p:origin x="756" y="144"/>
      </p:cViewPr>
      <p:guideLst>
        <p:guide pos="397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58" d="100"/>
          <a:sy n="58" d="100"/>
        </p:scale>
        <p:origin x="2955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707808564231738E-2"/>
          <c:y val="6.6920168119557644E-2"/>
          <c:w val="0.94458438287153657"/>
          <c:h val="0.7936730851685470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Arkusz1!$A$2</c:f>
              <c:strCache>
                <c:ptCount val="1"/>
                <c:pt idx="0">
                  <c:v>min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baseline="0">
                        <a:solidFill>
                          <a:schemeClr val="bg1"/>
                        </a:solidFill>
                        <a:latin typeface="Montserrat" panose="00000500000000000000" pitchFamily="2" charset="-18"/>
                        <a:ea typeface="+mn-ea"/>
                        <a:cs typeface="+mn-cs"/>
                      </a:defRPr>
                    </a:pPr>
                    <a:r>
                      <a:rPr lang="en-US" sz="1100" dirty="0"/>
                      <a:t>70-75 </a:t>
                    </a:r>
                  </a:p>
                  <a:p>
                    <a:pPr>
                      <a:defRPr sz="1100" b="1">
                        <a:solidFill>
                          <a:schemeClr val="bg1"/>
                        </a:solidFill>
                      </a:defRPr>
                    </a:pPr>
                    <a:r>
                      <a:rPr lang="en-US" sz="1100" dirty="0"/>
                      <a:t>mln</a:t>
                    </a: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Montserrat" panose="00000500000000000000" pitchFamily="2" charset="-18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611-46B0-872C-C7C1988363DB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baseline="0">
                        <a:solidFill>
                          <a:schemeClr val="bg1"/>
                        </a:solidFill>
                        <a:latin typeface="Montserrat" panose="00000500000000000000" pitchFamily="2" charset="-18"/>
                        <a:ea typeface="+mn-ea"/>
                        <a:cs typeface="+mn-cs"/>
                      </a:defRPr>
                    </a:pPr>
                    <a:r>
                      <a:rPr lang="en-US" sz="1100" dirty="0"/>
                      <a:t>95-100 </a:t>
                    </a:r>
                  </a:p>
                  <a:p>
                    <a:pPr>
                      <a:defRPr sz="1100" b="1">
                        <a:solidFill>
                          <a:schemeClr val="bg1"/>
                        </a:solidFill>
                      </a:defRPr>
                    </a:pPr>
                    <a:r>
                      <a:rPr lang="en-US" sz="1100" dirty="0"/>
                      <a:t>mln</a:t>
                    </a: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Montserrat" panose="00000500000000000000" pitchFamily="2" charset="-18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F611-46B0-872C-C7C1988363D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611-46B0-872C-C7C1988363D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611-46B0-872C-C7C1988363DB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Montserrat" panose="00000500000000000000" pitchFamily="2" charset="-18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Arkusz1!$B$1:$E$1</c:f>
              <c:strCache>
                <c:ptCount val="4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</c:strCache>
            </c:strRef>
          </c:cat>
          <c:val>
            <c:numRef>
              <c:f>Arkusz1!$B$2:$E$2</c:f>
              <c:numCache>
                <c:formatCode>0.0</c:formatCode>
                <c:ptCount val="4"/>
                <c:pt idx="0" formatCode="0">
                  <c:v>70</c:v>
                </c:pt>
                <c:pt idx="1">
                  <c:v>95</c:v>
                </c:pt>
                <c:pt idx="2">
                  <c:v>114</c:v>
                </c:pt>
                <c:pt idx="3">
                  <c:v>136.79999999999998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06-4777-94A3-FAC4F66B30BE}"/>
            </c:ext>
          </c:extLst>
        </c:ser>
        <c:ser>
          <c:idx val="1"/>
          <c:order val="1"/>
          <c:tx>
            <c:strRef>
              <c:f>Arkusz1!$A$3</c:f>
              <c:strCache>
                <c:ptCount val="1"/>
                <c:pt idx="0">
                  <c:v>max</c:v>
                </c:pt>
              </c:strCache>
            </c:strRef>
          </c:tx>
          <c:spPr>
            <a:gradFill flip="none" rotWithShape="1">
              <a:gsLst>
                <a:gs pos="55000">
                  <a:schemeClr val="accent4"/>
                </a:gs>
                <a:gs pos="98000">
                  <a:schemeClr val="accent4"/>
                </a:gs>
                <a:gs pos="0">
                  <a:schemeClr val="bg1"/>
                </a:gs>
              </a:gsLst>
              <a:lin ang="5400000" scaled="1"/>
              <a:tileRect/>
            </a:gradFill>
            <a:ln>
              <a:noFill/>
            </a:ln>
            <a:effectLst/>
          </c:spPr>
          <c:invertIfNegative val="0"/>
          <c:cat>
            <c:strRef>
              <c:f>Arkusz1!$B$1:$E$1</c:f>
              <c:strCache>
                <c:ptCount val="4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</c:strCache>
            </c:strRef>
          </c:cat>
          <c:val>
            <c:numRef>
              <c:f>Arkusz1!$B$3:$E$3</c:f>
              <c:numCache>
                <c:formatCode>0.0</c:formatCode>
                <c:ptCount val="4"/>
                <c:pt idx="0" formatCode="0">
                  <c:v>8</c:v>
                </c:pt>
                <c:pt idx="1">
                  <c:v>8</c:v>
                </c:pt>
                <c:pt idx="2">
                  <c:v>9.6</c:v>
                </c:pt>
                <c:pt idx="3">
                  <c:v>11.52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11-46B0-872C-C7C1988363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6"/>
        <c:overlap val="100"/>
        <c:axId val="78725504"/>
        <c:axId val="78727040"/>
      </c:barChart>
      <c:catAx>
        <c:axId val="7872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Montserrat" panose="00000500000000000000" pitchFamily="2" charset="-18"/>
                <a:ea typeface="+mn-ea"/>
                <a:cs typeface="+mn-cs"/>
              </a:defRPr>
            </a:pPr>
            <a:endParaRPr lang="pl-PL"/>
          </a:p>
        </c:txPr>
        <c:crossAx val="78727040"/>
        <c:crosses val="autoZero"/>
        <c:auto val="1"/>
        <c:lblAlgn val="ctr"/>
        <c:lblOffset val="100"/>
        <c:noMultiLvlLbl val="0"/>
      </c:catAx>
      <c:valAx>
        <c:axId val="78727040"/>
        <c:scaling>
          <c:orientation val="minMax"/>
          <c:max val="160"/>
        </c:scaling>
        <c:delete val="0"/>
        <c:axPos val="l"/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Montserrat" panose="00000500000000000000" pitchFamily="2" charset="-18"/>
                <a:ea typeface="+mn-ea"/>
                <a:cs typeface="+mn-cs"/>
              </a:defRPr>
            </a:pPr>
            <a:endParaRPr lang="pl-PL"/>
          </a:p>
        </c:txPr>
        <c:crossAx val="78725504"/>
        <c:crosses val="autoZero"/>
        <c:crossBetween val="between"/>
        <c:majorUnit val="4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Montserrat" panose="00000500000000000000" pitchFamily="2" charset="-18"/>
        </a:defRPr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F9D5B5D8-3A37-4C76-802F-C352392789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C78466B-F840-4A45-982F-7CD7BA7DFD4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CB0D0-9AC2-4EE9-B26A-00DDA1DCE53C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AFAEEA3-F570-4150-BA0F-8F38828FACB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82C3F1B-C4AA-42B1-9330-7B90E3B266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21E48-DDFC-4D8F-9B2C-117961AE2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9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0BDE5-A64B-4B8F-AB68-EF684DB7D71D}" type="datetimeFigureOut">
              <a:rPr lang="en-US" smtClean="0"/>
              <a:t>7/30/2022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9CAC49-38B1-4CAE-879D-AE7A1F05E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177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gradFill flip="none" rotWithShape="1">
          <a:gsLst>
            <a:gs pos="0">
              <a:schemeClr val="accent4">
                <a:lumMod val="67000"/>
              </a:schemeClr>
            </a:gs>
            <a:gs pos="48000">
              <a:schemeClr val="accent4">
                <a:lumMod val="97000"/>
                <a:lumOff val="3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A38E6168-4894-08B7-6867-AE553E0C09E0}"/>
              </a:ext>
            </a:extLst>
          </p:cNvPr>
          <p:cNvSpPr/>
          <p:nvPr userDrawn="1"/>
        </p:nvSpPr>
        <p:spPr>
          <a:xfrm>
            <a:off x="0" y="5733256"/>
            <a:ext cx="12192000" cy="1124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4F85912-E2FE-4221-88C7-4C5DF7528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1464" y="1916832"/>
            <a:ext cx="8208541" cy="278431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4000" b="0" i="0" cap="none" baseline="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6B9E088-079E-4083-9239-E0E715A629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1463" y="4939000"/>
            <a:ext cx="8208541" cy="354161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pic>
        <p:nvPicPr>
          <p:cNvPr id="6" name="Grafika 5">
            <a:extLst>
              <a:ext uri="{FF2B5EF4-FFF2-40B4-BE49-F238E27FC236}">
                <a16:creationId xmlns:a16="http://schemas.microsoft.com/office/drawing/2014/main" id="{34962EDA-C813-40E4-A5EE-5424C48E94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39911" y="734522"/>
            <a:ext cx="2448273" cy="656421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2CD8B8CB-8FFC-D37D-D8BB-880D5DD31CB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152" y="5819050"/>
            <a:ext cx="10341695" cy="1038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78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E70B3A5E-E939-4F78-9557-67A5D6B27F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15335" b="3821"/>
          <a:stretch/>
        </p:blipFill>
        <p:spPr>
          <a:xfrm>
            <a:off x="7979680" y="3284984"/>
            <a:ext cx="4237000" cy="3436491"/>
          </a:xfrm>
          <a:prstGeom prst="rect">
            <a:avLst/>
          </a:prstGeom>
        </p:spPr>
      </p:pic>
      <p:sp>
        <p:nvSpPr>
          <p:cNvPr id="9" name="Prostokąt 8">
            <a:extLst>
              <a:ext uri="{FF2B5EF4-FFF2-40B4-BE49-F238E27FC236}">
                <a16:creationId xmlns:a16="http://schemas.microsoft.com/office/drawing/2014/main" id="{AD5A1FBF-B09E-410D-8B0C-70147711F5AB}"/>
              </a:ext>
            </a:extLst>
          </p:cNvPr>
          <p:cNvSpPr/>
          <p:nvPr userDrawn="1"/>
        </p:nvSpPr>
        <p:spPr>
          <a:xfrm>
            <a:off x="8688288" y="3421508"/>
            <a:ext cx="3503712" cy="3436491"/>
          </a:xfrm>
          <a:prstGeom prst="rect">
            <a:avLst/>
          </a:prstGeom>
          <a:solidFill>
            <a:schemeClr val="bg1">
              <a:alpha val="61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C7F037-05B8-4F70-8B0C-70A211874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71FA1AE-DC34-47C6-9615-EC7C2CD64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1693-A13B-45FF-A975-22C18232513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ytuł 9">
            <a:extLst>
              <a:ext uri="{FF2B5EF4-FFF2-40B4-BE49-F238E27FC236}">
                <a16:creationId xmlns:a16="http://schemas.microsoft.com/office/drawing/2014/main" id="{FCB99638-7B4A-9B1C-771C-7D7B094D2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695328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C7F037-05B8-4F70-8B0C-70A211874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72000" rIns="72000"/>
          <a:lstStyle>
            <a:lvl1pPr marL="198000" indent="-198000">
              <a:buClr>
                <a:schemeClr val="accent4"/>
              </a:buClr>
              <a:buFont typeface="Wingdings" pitchFamily="2" charset="2"/>
              <a:buChar char="§"/>
              <a:defRPr baseline="0"/>
            </a:lvl1pPr>
            <a:lvl2pPr marL="396000" indent="-198000">
              <a:buClr>
                <a:schemeClr val="accent2"/>
              </a:buClr>
              <a:buFont typeface="Wingdings" pitchFamily="2" charset="2"/>
              <a:buChar char="§"/>
              <a:defRPr sz="1600" baseline="0"/>
            </a:lvl2pPr>
            <a:lvl3pPr marL="594000" indent="-198000">
              <a:buClr>
                <a:schemeClr val="accent5"/>
              </a:buClr>
              <a:buFont typeface="Wingdings" pitchFamily="2" charset="2"/>
              <a:buChar char="§"/>
              <a:defRPr sz="1600" baseline="0"/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71FA1AE-DC34-47C6-9615-EC7C2CD64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1693-A13B-45FF-A975-22C1823251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F99DC827-BF90-1652-6FED-7B04A3D20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877902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71FA1AE-DC34-47C6-9615-EC7C2CD64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1693-A13B-45FF-A975-22C18232513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82B2EA2C-101A-56D6-B450-A6E09F4D1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38"/>
            <a:ext cx="10515600" cy="4835525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endParaRPr lang="en-US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399B2BD2-B439-1810-58DC-FC7C0E73C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58843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C7F037-05B8-4F70-8B0C-70A211874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89040"/>
            <a:ext cx="10515600" cy="23879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71FA1AE-DC34-47C6-9615-EC7C2CD64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1693-A13B-45FF-A975-22C18232513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670FAE29-761C-46A5-AC24-1D77236E164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556792"/>
            <a:ext cx="5041900" cy="208810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zawartości 4">
            <a:extLst>
              <a:ext uri="{FF2B5EF4-FFF2-40B4-BE49-F238E27FC236}">
                <a16:creationId xmlns:a16="http://schemas.microsoft.com/office/drawing/2014/main" id="{28ADA41B-9894-4141-A411-3336CC37206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900" y="1556792"/>
            <a:ext cx="5041900" cy="208810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8" name="Tytuł 7">
            <a:extLst>
              <a:ext uri="{FF2B5EF4-FFF2-40B4-BE49-F238E27FC236}">
                <a16:creationId xmlns:a16="http://schemas.microsoft.com/office/drawing/2014/main" id="{5DE56483-A8D5-280D-F66E-821E05692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800" b="1"/>
            </a:lvl1pPr>
          </a:lstStyle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000766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96" userDrawn="1">
          <p15:clr>
            <a:srgbClr val="FBAE40"/>
          </p15:clr>
        </p15:guide>
        <p15:guide id="2" orient="horz" pos="981" userDrawn="1">
          <p15:clr>
            <a:srgbClr val="FBAE40"/>
          </p15:clr>
        </p15:guide>
        <p15:guide id="3" pos="3976" userDrawn="1">
          <p15:clr>
            <a:srgbClr val="FBAE40"/>
          </p15:clr>
        </p15:guide>
        <p15:guide id="4" pos="3704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C7F037-05B8-4F70-8B0C-70A211874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0768"/>
            <a:ext cx="10515600" cy="23879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71FA1AE-DC34-47C6-9615-EC7C2CD64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1693-A13B-45FF-A975-22C18232513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670FAE29-761C-46A5-AC24-1D77236E164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4088855"/>
            <a:ext cx="5041900" cy="208810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zawartości 4">
            <a:extLst>
              <a:ext uri="{FF2B5EF4-FFF2-40B4-BE49-F238E27FC236}">
                <a16:creationId xmlns:a16="http://schemas.microsoft.com/office/drawing/2014/main" id="{28ADA41B-9894-4141-A411-3336CC37206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900" y="4088855"/>
            <a:ext cx="5041900" cy="208810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8" name="Tytuł 7">
            <a:extLst>
              <a:ext uri="{FF2B5EF4-FFF2-40B4-BE49-F238E27FC236}">
                <a16:creationId xmlns:a16="http://schemas.microsoft.com/office/drawing/2014/main" id="{6799A153-DE02-D40C-8921-5F231BEE2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pic>
        <p:nvPicPr>
          <p:cNvPr id="9" name="Grafika 8">
            <a:extLst>
              <a:ext uri="{FF2B5EF4-FFF2-40B4-BE49-F238E27FC236}">
                <a16:creationId xmlns:a16="http://schemas.microsoft.com/office/drawing/2014/main" id="{1C028A46-D93F-FB6C-ED35-7D54F6C8A8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89079" y="524897"/>
            <a:ext cx="1164721" cy="31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4736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96">
          <p15:clr>
            <a:srgbClr val="FBAE40"/>
          </p15:clr>
        </p15:guide>
        <p15:guide id="2" orient="horz" pos="981">
          <p15:clr>
            <a:srgbClr val="FBAE40"/>
          </p15:clr>
        </p15:guide>
        <p15:guide id="3" pos="3976">
          <p15:clr>
            <a:srgbClr val="FBAE40"/>
          </p15:clr>
        </p15:guide>
        <p15:guide id="4" pos="3704">
          <p15:clr>
            <a:srgbClr val="FBAE40"/>
          </p15:clr>
        </p15:guide>
        <p15:guide id="5" orient="horz" pos="2568" userDrawn="1">
          <p15:clr>
            <a:srgbClr val="FBAE40"/>
          </p15:clr>
        </p15:guide>
        <p15:guide id="6" orient="horz" pos="247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F14C508-DB77-42D9-BA85-D603FF7A49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41438"/>
            <a:ext cx="10515600" cy="4835525"/>
          </a:xfrm>
          <a:prstGeom prst="rect">
            <a:avLst/>
          </a:prstGeom>
        </p:spPr>
        <p:txBody>
          <a:bodyPr vert="horz" lIns="72000" tIns="36000" rIns="72000" bIns="36000" rtlCol="0">
            <a:no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4E60B7F-956C-4649-9BAD-3B1B80E5B5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4352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accent2"/>
                </a:solidFill>
                <a:latin typeface="Montserrat" panose="00000500000000000000" pitchFamily="2" charset="-18"/>
              </a:defRPr>
            </a:lvl1pPr>
          </a:lstStyle>
          <a:p>
            <a:fld id="{A1DA1693-A13B-45FF-A975-22C1823251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ymbol zastępczy tytułu 10">
            <a:extLst>
              <a:ext uri="{FF2B5EF4-FFF2-40B4-BE49-F238E27FC236}">
                <a16:creationId xmlns:a16="http://schemas.microsoft.com/office/drawing/2014/main" id="{42E796AD-962E-C98D-9EC3-7915C1C72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397" y="441114"/>
            <a:ext cx="10546403" cy="4766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13" name="Grafika 12">
            <a:extLst>
              <a:ext uri="{FF2B5EF4-FFF2-40B4-BE49-F238E27FC236}">
                <a16:creationId xmlns:a16="http://schemas.microsoft.com/office/drawing/2014/main" id="{6114E96D-96DA-DDB1-DB45-3F8F8D52DA8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58688" y="6379971"/>
            <a:ext cx="1159024" cy="310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983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2" r:id="rId5"/>
    <p:sldLayoutId id="2147483653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i="0" kern="1200" cap="none" baseline="0">
          <a:solidFill>
            <a:schemeClr val="accent4"/>
          </a:solidFill>
          <a:latin typeface="Montserrat" panose="00000500000000000000" pitchFamily="2" charset="-18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>
          <a:schemeClr val="accent4"/>
        </a:buClr>
        <a:buFont typeface="Wingdings" panose="05000000000000000000" pitchFamily="2" charset="2"/>
        <a:buChar char="§"/>
        <a:defRPr sz="1600" kern="1200" baseline="0">
          <a:solidFill>
            <a:schemeClr val="tx1"/>
          </a:solidFill>
          <a:latin typeface="Montserrat" panose="00000500000000000000" pitchFamily="2" charset="-18"/>
          <a:ea typeface="+mn-ea"/>
          <a:cs typeface="+mn-cs"/>
        </a:defRPr>
      </a:lvl1pPr>
      <a:lvl2pPr marL="396000" indent="-19800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Clr>
          <a:schemeClr val="accent2"/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Montserrat" panose="00000500000000000000" pitchFamily="2" charset="-18"/>
          <a:ea typeface="+mn-ea"/>
          <a:cs typeface="+mn-cs"/>
        </a:defRPr>
      </a:lvl2pPr>
      <a:lvl3pPr marL="594000" indent="-19800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Clr>
          <a:schemeClr val="accent5"/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Montserrat" panose="00000500000000000000" pitchFamily="2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527" userDrawn="1">
          <p15:clr>
            <a:srgbClr val="F26B43"/>
          </p15:clr>
        </p15:guide>
        <p15:guide id="4" pos="529" userDrawn="1">
          <p15:clr>
            <a:srgbClr val="F26B43"/>
          </p15:clr>
        </p15:guide>
        <p15:guide id="5" pos="7151" userDrawn="1">
          <p15:clr>
            <a:srgbClr val="F26B43"/>
          </p15:clr>
        </p15:guide>
        <p15:guide id="6" orient="horz" pos="845" userDrawn="1">
          <p15:clr>
            <a:srgbClr val="F26B43"/>
          </p15:clr>
        </p15:guide>
        <p15:guide id="7" orient="horz" pos="38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11" Type="http://schemas.openxmlformats.org/officeDocument/2006/relationships/image" Target="../media/image18.svg"/><Relationship Id="rId5" Type="http://schemas.openxmlformats.org/officeDocument/2006/relationships/image" Target="../media/image12.sv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7" Type="http://schemas.openxmlformats.org/officeDocument/2006/relationships/image" Target="../media/image24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>
            <a:extLst>
              <a:ext uri="{FF2B5EF4-FFF2-40B4-BE49-F238E27FC236}">
                <a16:creationId xmlns:a16="http://schemas.microsoft.com/office/drawing/2014/main" id="{E894A2DC-3D6E-C7A2-9F2A-EF80A5A2A1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1464" y="1700808"/>
            <a:ext cx="8208541" cy="2808313"/>
          </a:xfrm>
        </p:spPr>
        <p:txBody>
          <a:bodyPr/>
          <a:lstStyle/>
          <a:p>
            <a:r>
              <a:rPr lang="pl-PL" dirty="0"/>
              <a:t>Grupa Kapitałowa COMP</a:t>
            </a:r>
            <a:br>
              <a:rPr lang="pl-PL" dirty="0"/>
            </a:br>
            <a:r>
              <a:rPr lang="pl-PL" dirty="0"/>
              <a:t>strategia </a:t>
            </a:r>
            <a:r>
              <a:rPr lang="pl-PL" dirty="0" err="1"/>
              <a:t>Comp</a:t>
            </a:r>
            <a:r>
              <a:rPr lang="pl-PL" dirty="0"/>
              <a:t> 2025 </a:t>
            </a:r>
            <a:br>
              <a:rPr lang="pl-PL" dirty="0"/>
            </a:br>
            <a:r>
              <a:rPr lang="pl-PL" dirty="0" err="1"/>
              <a:t>Next</a:t>
            </a:r>
            <a:r>
              <a:rPr lang="pl-PL" dirty="0"/>
              <a:t> </a:t>
            </a:r>
            <a:r>
              <a:rPr lang="pl-PL" dirty="0" err="1"/>
              <a:t>Generation</a:t>
            </a:r>
            <a:endParaRPr lang="pl-PL" dirty="0"/>
          </a:p>
        </p:txBody>
      </p:sp>
      <p:sp>
        <p:nvSpPr>
          <p:cNvPr id="14" name="Podtytuł 13">
            <a:extLst>
              <a:ext uri="{FF2B5EF4-FFF2-40B4-BE49-F238E27FC236}">
                <a16:creationId xmlns:a16="http://schemas.microsoft.com/office/drawing/2014/main" id="{1EB425E8-F8E7-5BEF-C33B-28E75DA470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1463" y="4701144"/>
            <a:ext cx="8208541" cy="592018"/>
          </a:xfrm>
        </p:spPr>
        <p:txBody>
          <a:bodyPr/>
          <a:lstStyle/>
          <a:p>
            <a:r>
              <a:rPr lang="pl-PL"/>
              <a:t>Prezentacja </a:t>
            </a:r>
            <a:endParaRPr lang="pl-PL" dirty="0"/>
          </a:p>
          <a:p>
            <a:r>
              <a:rPr lang="pl-PL" dirty="0"/>
              <a:t>29 Lipca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813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B14EDCC-C53D-2B74-C09B-114B36F8A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1693-A13B-45FF-A975-22C18232513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693B43B-B0EF-5A06-DC2E-509902DFA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Capex</a:t>
            </a:r>
            <a:r>
              <a:rPr lang="pl-PL" dirty="0"/>
              <a:t> i zadłużenie finansowe</a:t>
            </a:r>
            <a:endParaRPr lang="en-US" dirty="0"/>
          </a:p>
        </p:txBody>
      </p:sp>
      <p:sp>
        <p:nvSpPr>
          <p:cNvPr id="16" name="Symbol zastępczy zawartości 2">
            <a:extLst>
              <a:ext uri="{FF2B5EF4-FFF2-40B4-BE49-F238E27FC236}">
                <a16:creationId xmlns:a16="http://schemas.microsoft.com/office/drawing/2014/main" id="{1FAFE6F9-DBE8-29CB-66FB-3F9774208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38"/>
            <a:ext cx="9002216" cy="4835525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pl-PL" dirty="0"/>
              <a:t>Grupa </a:t>
            </a:r>
            <a:r>
              <a:rPr lang="pl-PL" b="1" dirty="0"/>
              <a:t>przeprowadziła i ukończyła cykl istotnych inwestycji </a:t>
            </a:r>
            <a:r>
              <a:rPr lang="pl-PL" dirty="0"/>
              <a:t>w poprzednich latach, m.in.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pl-PL" sz="1400" dirty="0"/>
              <a:t>wielofunkcyjne urządzenia fiskalne online, szyfratory, system centralny do zbierania i analizy danych w M/platform, własne technologie dozoru elektronicznego, funkcjonalność terminala płatniczego, e-paragony, narzędzia </a:t>
            </a:r>
            <a:r>
              <a:rPr lang="pl-PL" sz="1400" dirty="0" err="1"/>
              <a:t>lojalizacji</a:t>
            </a:r>
            <a:r>
              <a:rPr lang="pl-PL" sz="1400" dirty="0"/>
              <a:t> i obsługi innych branż poza sklepami detalicznymi </a:t>
            </a:r>
            <a:r>
              <a:rPr lang="pl-PL" sz="1400" b="1" dirty="0"/>
              <a:t>budując silne podstawy pod wzrosty</a:t>
            </a:r>
            <a:endParaRPr lang="pl-PL" sz="14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pl-PL" b="1" dirty="0"/>
              <a:t>planowany CAPEX </a:t>
            </a:r>
            <a:r>
              <a:rPr lang="pl-PL" dirty="0"/>
              <a:t>w okresie realizacji strategii na poziomie nieprzekraczającym amortyzacji, czyli </a:t>
            </a:r>
            <a:r>
              <a:rPr lang="pl-PL" b="1" dirty="0"/>
              <a:t>&lt; 45 mln PLN</a:t>
            </a:r>
            <a:endParaRPr lang="pl-PL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pl-PL" dirty="0"/>
              <a:t>oczekiwany </a:t>
            </a:r>
            <a:r>
              <a:rPr lang="pl-PL" dirty="0" err="1"/>
              <a:t>peak</a:t>
            </a:r>
            <a:r>
              <a:rPr lang="pl-PL" dirty="0"/>
              <a:t> zadłużenia netto w tym roku w związku z kumulacją rekordowej kontraktacji (konieczność utrzymania odpowiednich stanów magazynowych w sytuacji niepewności na rynku dostaw, sezonowość generowania </a:t>
            </a:r>
            <a:r>
              <a:rPr lang="pl-PL" dirty="0" err="1"/>
              <a:t>cash</a:t>
            </a:r>
            <a:r>
              <a:rPr lang="pl-PL" dirty="0"/>
              <a:t> </a:t>
            </a:r>
            <a:r>
              <a:rPr lang="pl-PL" dirty="0" err="1"/>
              <a:t>flow</a:t>
            </a:r>
            <a:r>
              <a:rPr lang="pl-PL" dirty="0"/>
              <a:t> w segmencie IT)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pl-PL" b="1" dirty="0"/>
              <a:t>docelowy poziom DN/EBITDA 1,0-1,5x </a:t>
            </a:r>
            <a:r>
              <a:rPr lang="pl-PL" dirty="0"/>
              <a:t>– oczekiwane osiągnięcie na koniec 2023 i trwałe utrzymanie na tym poziomie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125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46F44F0-BC0E-60C7-A63F-06AE303A3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1693-A13B-45FF-A975-22C18232513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4031184-5E08-E2C0-6C7B-018D39C18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Polityka redystrybucji</a:t>
            </a:r>
            <a:endParaRPr lang="en-US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B5626B-891D-88AB-402D-2CB80B9E2F7E}"/>
              </a:ext>
            </a:extLst>
          </p:cNvPr>
          <p:cNvSpPr/>
          <p:nvPr/>
        </p:nvSpPr>
        <p:spPr>
          <a:xfrm>
            <a:off x="946897" y="1340768"/>
            <a:ext cx="5133701" cy="4464496"/>
          </a:xfrm>
          <a:prstGeom prst="rect">
            <a:avLst/>
          </a:prstGeom>
          <a:solidFill>
            <a:schemeClr val="accent4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zgodnie z zapowiedziami </a:t>
            </a:r>
          </a:p>
          <a:p>
            <a:pPr algn="ctr"/>
            <a:r>
              <a:rPr lang="pl-PL" dirty="0">
                <a:solidFill>
                  <a:schemeClr val="bg1"/>
                </a:solidFill>
              </a:rPr>
              <a:t>planowana regularna </a:t>
            </a:r>
          </a:p>
          <a:p>
            <a:pPr algn="ctr"/>
            <a:r>
              <a:rPr lang="pl-PL" dirty="0">
                <a:solidFill>
                  <a:schemeClr val="bg1"/>
                </a:solidFill>
              </a:rPr>
              <a:t>redystrybucja do Akcjonariuszy 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dirty="0">
                <a:solidFill>
                  <a:schemeClr val="bg1"/>
                </a:solidFill>
              </a:rPr>
              <a:t>w formie dywidendy </a:t>
            </a:r>
          </a:p>
          <a:p>
            <a:pPr algn="ctr"/>
            <a:r>
              <a:rPr lang="pl-PL" dirty="0">
                <a:solidFill>
                  <a:schemeClr val="bg1"/>
                </a:solidFill>
              </a:rPr>
              <a:t>lub </a:t>
            </a:r>
            <a:r>
              <a:rPr lang="pl-PL" dirty="0" err="1">
                <a:solidFill>
                  <a:schemeClr val="bg1"/>
                </a:solidFill>
              </a:rPr>
              <a:t>buy-back</a:t>
            </a:r>
            <a:r>
              <a:rPr lang="pl-PL" dirty="0">
                <a:solidFill>
                  <a:schemeClr val="bg1"/>
                </a:solidFill>
              </a:rPr>
              <a:t> </a:t>
            </a:r>
          </a:p>
          <a:p>
            <a:pPr algn="ctr"/>
            <a:endParaRPr lang="pl-PL" dirty="0">
              <a:solidFill>
                <a:schemeClr val="bg1"/>
              </a:solidFill>
            </a:endParaRPr>
          </a:p>
          <a:p>
            <a:pPr algn="ctr"/>
            <a:r>
              <a:rPr lang="pl-PL" dirty="0">
                <a:solidFill>
                  <a:schemeClr val="bg1"/>
                </a:solidFill>
              </a:rPr>
              <a:t>wysokość i terminy wypłaty </a:t>
            </a:r>
          </a:p>
          <a:p>
            <a:pPr algn="ctr"/>
            <a:r>
              <a:rPr lang="pl-PL" dirty="0">
                <a:solidFill>
                  <a:schemeClr val="bg1"/>
                </a:solidFill>
              </a:rPr>
              <a:t>dostosowane do generowania </a:t>
            </a:r>
          </a:p>
          <a:p>
            <a:pPr algn="ctr"/>
            <a:r>
              <a:rPr lang="pl-PL" dirty="0" err="1">
                <a:solidFill>
                  <a:schemeClr val="bg1"/>
                </a:solidFill>
              </a:rPr>
              <a:t>cash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flow</a:t>
            </a:r>
            <a:r>
              <a:rPr lang="pl-PL" dirty="0">
                <a:solidFill>
                  <a:schemeClr val="bg1"/>
                </a:solidFill>
              </a:rPr>
              <a:t> z operacji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FC1EFF1C-0A83-2546-CB98-95BAF999E506}"/>
              </a:ext>
            </a:extLst>
          </p:cNvPr>
          <p:cNvSpPr/>
          <p:nvPr/>
        </p:nvSpPr>
        <p:spPr>
          <a:xfrm>
            <a:off x="6220099" y="1340768"/>
            <a:ext cx="5133701" cy="446449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accent4"/>
                </a:solidFill>
              </a:rPr>
              <a:t>planowane umorzenie </a:t>
            </a:r>
          </a:p>
          <a:p>
            <a:pPr algn="ctr"/>
            <a:r>
              <a:rPr lang="pl-PL" dirty="0">
                <a:solidFill>
                  <a:schemeClr val="accent4"/>
                </a:solidFill>
              </a:rPr>
              <a:t>części akcji własnych </a:t>
            </a:r>
          </a:p>
          <a:p>
            <a:pPr algn="ctr"/>
            <a:r>
              <a:rPr lang="pl-PL" dirty="0">
                <a:solidFill>
                  <a:schemeClr val="accent4"/>
                </a:solidFill>
              </a:rPr>
              <a:t>w celu zwiększenia skali </a:t>
            </a:r>
          </a:p>
          <a:p>
            <a:pPr algn="ctr"/>
            <a:r>
              <a:rPr lang="pl-PL" dirty="0">
                <a:solidFill>
                  <a:schemeClr val="accent4"/>
                </a:solidFill>
              </a:rPr>
              <a:t>możliwego </a:t>
            </a:r>
            <a:r>
              <a:rPr lang="pl-PL" dirty="0" err="1">
                <a:solidFill>
                  <a:schemeClr val="accent4"/>
                </a:solidFill>
              </a:rPr>
              <a:t>buy-back</a:t>
            </a:r>
            <a:endParaRPr lang="en-US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005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9519F30B-FAC6-4836-B09D-9A9B9CEAB9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Dziękujemy za uwagę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01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54731092-0739-DE12-CE83-4902B98D5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2686"/>
            <a:ext cx="10010328" cy="3842538"/>
          </a:xfrm>
        </p:spPr>
        <p:txBody>
          <a:bodyPr/>
          <a:lstStyle/>
          <a:p>
            <a:r>
              <a:rPr lang="pl-PL" dirty="0"/>
              <a:t>priorytetowy cel „COMP 2025 NEXT GENERATION” to zapewnienie stałego wzrostu wartości Spółki, uniezależnionego od tempa fiskalizacji; przyjęta strategia zakłada wejście Spółki na tą stabilną trajektorię rozwoju już na początku 2023 roku</a:t>
            </a:r>
          </a:p>
          <a:p>
            <a:pPr>
              <a:spcAft>
                <a:spcPts val="600"/>
              </a:spcAft>
            </a:pPr>
            <a:r>
              <a:rPr lang="pl-PL" dirty="0"/>
              <a:t>oznacza to osiągnięcie odpornego na zmienne regulacje fiskalne wzrostu i zwiększenie bezpieczeństwa finansowego przy zachowaniu wysokiego poziomu transferu zysków do akcjonariuszy </a:t>
            </a:r>
          </a:p>
          <a:p>
            <a:r>
              <a:rPr lang="pl-PL" dirty="0"/>
              <a:t>planujemy, że ostatnie dwa lata obowiązywania COMP 2025 NG przyniosą systematyczny wzrost EBITDA o 20% r-d-r, przy jednoczesnym optymalnym zadłużeniu i regularnym transferze do akcjonariuszy (dywidenda, </a:t>
            </a:r>
            <a:r>
              <a:rPr lang="pl-PL" dirty="0" err="1"/>
              <a:t>buyback</a:t>
            </a:r>
            <a:r>
              <a:rPr lang="pl-PL" dirty="0"/>
              <a:t>)</a:t>
            </a:r>
          </a:p>
          <a:p>
            <a:r>
              <a:rPr lang="pl-PL" dirty="0"/>
              <a:t>przyjęte plany i cele finansowe są ostrożne, opierają się na obecnych już produktach oraz istniejącej ofercie </a:t>
            </a:r>
          </a:p>
          <a:p>
            <a:r>
              <a:rPr lang="pl-PL" dirty="0"/>
              <a:t>widzimy dodatkowe źródła wzrostu, objęte analizą strategiczna, ale nie uwzględnione w przedstawionych prognozach; przykładowo rozważamy szersze wejście na rynek </a:t>
            </a:r>
            <a:r>
              <a:rPr lang="pl-PL" dirty="0" err="1"/>
              <a:t>elektromobilności</a:t>
            </a:r>
            <a:r>
              <a:rPr lang="pl-PL" dirty="0"/>
              <a:t> jako producent ładowarek samochodowych, który to rynek podlega zmianom regulacyjnym w całej Europie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A9B4EB9-72D8-3B68-2641-684985834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1693-A13B-45FF-A975-22C18232513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A476D8FA-98FB-E7FA-AEAC-254375297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397" y="441114"/>
            <a:ext cx="6512739" cy="769332"/>
          </a:xfrm>
        </p:spPr>
        <p:txBody>
          <a:bodyPr/>
          <a:lstStyle/>
          <a:p>
            <a:r>
              <a:rPr lang="pl-PL" dirty="0"/>
              <a:t>Kluczowe cele strategii </a:t>
            </a:r>
            <a:br>
              <a:rPr lang="pl-PL" dirty="0"/>
            </a:br>
            <a:r>
              <a:rPr lang="pl-PL" dirty="0" err="1"/>
              <a:t>Comp</a:t>
            </a:r>
            <a:r>
              <a:rPr lang="pl-PL" dirty="0"/>
              <a:t> 2025 </a:t>
            </a:r>
            <a:r>
              <a:rPr lang="pl-PL" dirty="0" err="1"/>
              <a:t>Next</a:t>
            </a:r>
            <a:r>
              <a:rPr lang="pl-PL" dirty="0"/>
              <a:t> </a:t>
            </a:r>
            <a:r>
              <a:rPr lang="pl-PL" dirty="0" err="1"/>
              <a:t>Generation</a:t>
            </a:r>
            <a:r>
              <a:rPr lang="pl-PL" dirty="0"/>
              <a:t> 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BB35D801-81A6-D281-34B1-3B5F22EAB963}"/>
              </a:ext>
            </a:extLst>
          </p:cNvPr>
          <p:cNvSpPr txBox="1"/>
          <p:nvPr/>
        </p:nvSpPr>
        <p:spPr>
          <a:xfrm>
            <a:off x="1021690" y="5696045"/>
            <a:ext cx="62967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b="1" spc="300" dirty="0">
                <a:solidFill>
                  <a:schemeClr val="accent4">
                    <a:alpha val="60000"/>
                  </a:schemeClr>
                </a:solidFill>
              </a:rPr>
              <a:t>Stały wzrost wartości Spółki</a:t>
            </a:r>
          </a:p>
        </p:txBody>
      </p:sp>
      <p:sp>
        <p:nvSpPr>
          <p:cNvPr id="10" name="Dowolny kształt 9">
            <a:extLst>
              <a:ext uri="{FF2B5EF4-FFF2-40B4-BE49-F238E27FC236}">
                <a16:creationId xmlns:a16="http://schemas.microsoft.com/office/drawing/2014/main" id="{CA178296-AA11-A972-8F61-80F87407C7FA}"/>
              </a:ext>
            </a:extLst>
          </p:cNvPr>
          <p:cNvSpPr/>
          <p:nvPr/>
        </p:nvSpPr>
        <p:spPr>
          <a:xfrm rot="20005427">
            <a:off x="7185489" y="4303143"/>
            <a:ext cx="4891603" cy="1439774"/>
          </a:xfrm>
          <a:custGeom>
            <a:avLst/>
            <a:gdLst>
              <a:gd name="connsiteX0" fmla="*/ 0 w 4891603"/>
              <a:gd name="connsiteY0" fmla="*/ 530097 h 1439774"/>
              <a:gd name="connsiteX1" fmla="*/ 4891603 w 4891603"/>
              <a:gd name="connsiteY1" fmla="*/ 0 h 1439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91603" h="1439774" extrusionOk="0">
                <a:moveTo>
                  <a:pt x="0" y="530097"/>
                </a:moveTo>
                <a:cubicBezTo>
                  <a:pt x="1784360" y="1357082"/>
                  <a:pt x="3592248" y="2296147"/>
                  <a:pt x="4891603" y="0"/>
                </a:cubicBezTo>
              </a:path>
            </a:pathLst>
          </a:custGeom>
          <a:noFill/>
          <a:ln w="254000" cap="rnd">
            <a:gradFill flip="none" rotWithShape="1">
              <a:gsLst>
                <a:gs pos="0">
                  <a:schemeClr val="accent4">
                    <a:alpha val="0"/>
                    <a:lumMod val="0"/>
                    <a:lumOff val="100000"/>
                  </a:schemeClr>
                </a:gs>
                <a:gs pos="74000">
                  <a:schemeClr val="accent2">
                    <a:alpha val="38887"/>
                  </a:schemeClr>
                </a:gs>
                <a:gs pos="32000">
                  <a:schemeClr val="accent4">
                    <a:alpha val="16428"/>
                  </a:schemeClr>
                </a:gs>
              </a:gsLst>
              <a:lin ang="0" scaled="1"/>
              <a:tileRect/>
            </a:gradFill>
            <a:bevel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323063"/>
                      <a:gd name="connsiteY0" fmla="*/ 78058 h 212010"/>
                      <a:gd name="connsiteX1" fmla="*/ 3323063 w 3323063"/>
                      <a:gd name="connsiteY1" fmla="*/ 0 h 2120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3323063" h="212010">
                        <a:moveTo>
                          <a:pt x="0" y="78058"/>
                        </a:moveTo>
                        <a:cubicBezTo>
                          <a:pt x="1253583" y="205368"/>
                          <a:pt x="2507166" y="332678"/>
                          <a:pt x="3323063" y="0"/>
                        </a:cubicBezTo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30579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54731092-0739-DE12-CE83-4902B98D5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3387"/>
            <a:ext cx="9794304" cy="349971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pl-PL" dirty="0"/>
              <a:t>wykorzystanie sprzyjających trendów zewnętrznych związanych z cyfryzacją w każdej dziedzinie działalności Grupy </a:t>
            </a:r>
          </a:p>
          <a:p>
            <a:pPr>
              <a:spcAft>
                <a:spcPts val="600"/>
              </a:spcAft>
            </a:pPr>
            <a:r>
              <a:rPr lang="pl-PL" dirty="0"/>
              <a:t>jest to możliwe dzięki silnej pozycji i innowacji produktowych w rosnących trendach, takich jak </a:t>
            </a:r>
            <a:r>
              <a:rPr lang="pl-PL" dirty="0" err="1"/>
              <a:t>cyberbezpieczeństwo</a:t>
            </a:r>
            <a:r>
              <a:rPr lang="pl-PL" dirty="0"/>
              <a:t>, rozwój nowoczesnych płatności, w tym z aplikacji, usługi dodane i nowe technologie dla sklepów, sieci i punktów handlowych</a:t>
            </a:r>
          </a:p>
          <a:p>
            <a:pPr>
              <a:spcAft>
                <a:spcPts val="600"/>
              </a:spcAft>
            </a:pPr>
            <a:r>
              <a:rPr lang="pl-PL" dirty="0"/>
              <a:t>fundamentem COMP 2025 </a:t>
            </a:r>
            <a:r>
              <a:rPr lang="pl-PL" dirty="0" err="1"/>
              <a:t>Next</a:t>
            </a:r>
            <a:r>
              <a:rPr lang="pl-PL" dirty="0"/>
              <a:t> </a:t>
            </a:r>
            <a:r>
              <a:rPr lang="pl-PL" dirty="0" err="1"/>
              <a:t>Generation</a:t>
            </a:r>
            <a:r>
              <a:rPr lang="pl-PL" dirty="0"/>
              <a:t> jest rozwój sprzedaży związanej z urządzeniami wielofunkcyjnymi i M/platform w modelu abonamentowym oraz pozyskiwanie długich, wieloletnich kontraktów IT </a:t>
            </a:r>
          </a:p>
          <a:p>
            <a:pPr>
              <a:spcAft>
                <a:spcPts val="600"/>
              </a:spcAft>
            </a:pPr>
            <a:r>
              <a:rPr lang="pl-PL" dirty="0"/>
              <a:t>uzupełnieniem koncentracji Spółki na kluczowej dla przyszłości działalności będzie zwiększenie efektywności organizacyjnej całej Grupy </a:t>
            </a:r>
            <a:r>
              <a:rPr lang="pl-PL" dirty="0" err="1"/>
              <a:t>Comp</a:t>
            </a:r>
            <a:r>
              <a:rPr lang="pl-PL" dirty="0"/>
              <a:t>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A9B4EB9-72D8-3B68-2641-684985834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1693-A13B-45FF-A975-22C18232513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A476D8FA-98FB-E7FA-AEAC-254375297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397" y="441113"/>
            <a:ext cx="8456955" cy="1262273"/>
          </a:xfrm>
        </p:spPr>
        <p:txBody>
          <a:bodyPr/>
          <a:lstStyle/>
          <a:p>
            <a:r>
              <a:rPr lang="pl-PL" dirty="0"/>
              <a:t>Metody realizacji celów strategicznych </a:t>
            </a:r>
            <a:r>
              <a:rPr lang="pl-PL" dirty="0" err="1"/>
              <a:t>Comp</a:t>
            </a:r>
            <a:r>
              <a:rPr lang="pl-PL" dirty="0"/>
              <a:t> 2025 </a:t>
            </a:r>
            <a:r>
              <a:rPr lang="pl-PL" dirty="0" err="1"/>
              <a:t>Next</a:t>
            </a:r>
            <a:r>
              <a:rPr lang="pl-PL" dirty="0"/>
              <a:t> </a:t>
            </a:r>
            <a:r>
              <a:rPr lang="pl-PL" dirty="0" err="1"/>
              <a:t>Generation</a:t>
            </a:r>
            <a:r>
              <a:rPr lang="pl-PL" dirty="0"/>
              <a:t> </a:t>
            </a:r>
          </a:p>
        </p:txBody>
      </p:sp>
      <p:sp>
        <p:nvSpPr>
          <p:cNvPr id="6" name="Dowolny kształt 5">
            <a:extLst>
              <a:ext uri="{FF2B5EF4-FFF2-40B4-BE49-F238E27FC236}">
                <a16:creationId xmlns:a16="http://schemas.microsoft.com/office/drawing/2014/main" id="{1026D66C-2B12-AE53-0859-E84029BC196B}"/>
              </a:ext>
            </a:extLst>
          </p:cNvPr>
          <p:cNvSpPr/>
          <p:nvPr/>
        </p:nvSpPr>
        <p:spPr>
          <a:xfrm rot="20005427">
            <a:off x="7185489" y="4303143"/>
            <a:ext cx="4891603" cy="1439774"/>
          </a:xfrm>
          <a:custGeom>
            <a:avLst/>
            <a:gdLst>
              <a:gd name="connsiteX0" fmla="*/ 0 w 4891603"/>
              <a:gd name="connsiteY0" fmla="*/ 530097 h 1439774"/>
              <a:gd name="connsiteX1" fmla="*/ 4891603 w 4891603"/>
              <a:gd name="connsiteY1" fmla="*/ 0 h 1439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91603" h="1439774" extrusionOk="0">
                <a:moveTo>
                  <a:pt x="0" y="530097"/>
                </a:moveTo>
                <a:cubicBezTo>
                  <a:pt x="1784360" y="1357082"/>
                  <a:pt x="3592248" y="2296147"/>
                  <a:pt x="4891603" y="0"/>
                </a:cubicBezTo>
              </a:path>
            </a:pathLst>
          </a:custGeom>
          <a:noFill/>
          <a:ln w="254000" cap="rnd">
            <a:gradFill flip="none" rotWithShape="1">
              <a:gsLst>
                <a:gs pos="0">
                  <a:schemeClr val="accent4">
                    <a:alpha val="0"/>
                    <a:lumMod val="0"/>
                    <a:lumOff val="100000"/>
                  </a:schemeClr>
                </a:gs>
                <a:gs pos="74000">
                  <a:schemeClr val="accent2">
                    <a:alpha val="38887"/>
                  </a:schemeClr>
                </a:gs>
                <a:gs pos="32000">
                  <a:schemeClr val="accent4">
                    <a:alpha val="16428"/>
                  </a:schemeClr>
                </a:gs>
              </a:gsLst>
              <a:lin ang="0" scaled="1"/>
              <a:tileRect/>
            </a:gradFill>
            <a:bevel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323063"/>
                      <a:gd name="connsiteY0" fmla="*/ 78058 h 212010"/>
                      <a:gd name="connsiteX1" fmla="*/ 3323063 w 3323063"/>
                      <a:gd name="connsiteY1" fmla="*/ 0 h 2120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3323063" h="212010">
                        <a:moveTo>
                          <a:pt x="0" y="78058"/>
                        </a:moveTo>
                        <a:cubicBezTo>
                          <a:pt x="1253583" y="205368"/>
                          <a:pt x="2507166" y="332678"/>
                          <a:pt x="3323063" y="0"/>
                        </a:cubicBezTo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EFFA5764-DC31-6C3D-0402-CAA60ED927C9}"/>
              </a:ext>
            </a:extLst>
          </p:cNvPr>
          <p:cNvSpPr txBox="1"/>
          <p:nvPr/>
        </p:nvSpPr>
        <p:spPr>
          <a:xfrm>
            <a:off x="1021690" y="5696045"/>
            <a:ext cx="62967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b="1" spc="300" dirty="0">
                <a:solidFill>
                  <a:schemeClr val="accent4">
                    <a:alpha val="60000"/>
                  </a:schemeClr>
                </a:solidFill>
              </a:rPr>
              <a:t>Stały wzrost wartości Spółki</a:t>
            </a:r>
          </a:p>
        </p:txBody>
      </p:sp>
    </p:spTree>
    <p:extLst>
      <p:ext uri="{BB962C8B-B14F-4D97-AF65-F5344CB8AC3E}">
        <p14:creationId xmlns:p14="http://schemas.microsoft.com/office/powerpoint/2010/main" val="1670502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54731092-0739-DE12-CE83-4902B98D5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3387"/>
            <a:ext cx="9722296" cy="3499717"/>
          </a:xfrm>
        </p:spPr>
        <p:txBody>
          <a:bodyPr/>
          <a:lstStyle/>
          <a:p>
            <a:r>
              <a:rPr lang="pl-PL" dirty="0"/>
              <a:t>podpisanie umów gwarantujących długofalowe przychody, obejmujące co najmniej 2023 rok w sektorze IT </a:t>
            </a:r>
          </a:p>
          <a:p>
            <a:r>
              <a:rPr lang="pl-PL" dirty="0"/>
              <a:t>potwierdzenie wykorzystania M/platform przez kolejnych dużych uczestników rynku </a:t>
            </a:r>
            <a:br>
              <a:rPr lang="pl-PL" dirty="0"/>
            </a:br>
            <a:r>
              <a:rPr lang="pl-PL" dirty="0"/>
              <a:t>(sieci handlowe, producenci)</a:t>
            </a:r>
          </a:p>
          <a:p>
            <a:r>
              <a:rPr lang="pl-PL" dirty="0"/>
              <a:t>wejście na rynek myjni samochodowych oraz pozyskanie jako klientów kolejnych korporacji przewozu osób – technologia wirtualnej kasy fiskalnej w modelu abonamentowym</a:t>
            </a:r>
          </a:p>
          <a:p>
            <a:r>
              <a:rPr lang="pl-PL" dirty="0"/>
              <a:t>uzyskanie gotowości technologicznej i homologacji niezbędnych do zamiany w urządzenia wielofunkcyjne wszystkich dotychczas sprzedanych oraz wszystkich nowych kas fiskalnych online - z dodatkowymi funkcjami płatniczymi i e-paragonem </a:t>
            </a:r>
          </a:p>
          <a:p>
            <a:r>
              <a:rPr lang="pl-PL" dirty="0"/>
              <a:t>przeprowadzenie działań restrukturyzacyjnych w obszarze produkcji elektroniki, </a:t>
            </a:r>
            <a:br>
              <a:rPr lang="pl-PL" dirty="0"/>
            </a:br>
            <a:r>
              <a:rPr lang="pl-PL" dirty="0"/>
              <a:t>w tym ograniczenie produkcji niefiskalnej oraz zmniejszenie kosztów stałych całej grupy kapitałowej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A9B4EB9-72D8-3B68-2641-684985834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1693-A13B-45FF-A975-22C18232513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A476D8FA-98FB-E7FA-AEAC-254375297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397" y="441113"/>
            <a:ext cx="8456955" cy="1262273"/>
          </a:xfrm>
        </p:spPr>
        <p:txBody>
          <a:bodyPr/>
          <a:lstStyle/>
          <a:p>
            <a:r>
              <a:rPr lang="pl-PL" dirty="0"/>
              <a:t>Elementy strategii do realizacji w 2022 roku</a:t>
            </a:r>
            <a:br>
              <a:rPr lang="pl-PL" dirty="0"/>
            </a:br>
            <a:r>
              <a:rPr lang="pl-PL" dirty="0" err="1"/>
              <a:t>Comp</a:t>
            </a:r>
            <a:r>
              <a:rPr lang="pl-PL" dirty="0"/>
              <a:t> 2025 </a:t>
            </a:r>
            <a:r>
              <a:rPr lang="pl-PL" dirty="0" err="1"/>
              <a:t>Next</a:t>
            </a:r>
            <a:r>
              <a:rPr lang="pl-PL" dirty="0"/>
              <a:t> </a:t>
            </a:r>
            <a:r>
              <a:rPr lang="pl-PL" dirty="0" err="1"/>
              <a:t>Generation</a:t>
            </a:r>
            <a:r>
              <a:rPr lang="pl-PL" dirty="0"/>
              <a:t> </a:t>
            </a:r>
          </a:p>
        </p:txBody>
      </p:sp>
      <p:sp>
        <p:nvSpPr>
          <p:cNvPr id="5" name="Dowolny kształt 4">
            <a:extLst>
              <a:ext uri="{FF2B5EF4-FFF2-40B4-BE49-F238E27FC236}">
                <a16:creationId xmlns:a16="http://schemas.microsoft.com/office/drawing/2014/main" id="{1CC3435D-4802-B7E5-050D-1464807106E3}"/>
              </a:ext>
            </a:extLst>
          </p:cNvPr>
          <p:cNvSpPr/>
          <p:nvPr/>
        </p:nvSpPr>
        <p:spPr>
          <a:xfrm rot="20005427">
            <a:off x="7185489" y="4303143"/>
            <a:ext cx="4891603" cy="1439774"/>
          </a:xfrm>
          <a:custGeom>
            <a:avLst/>
            <a:gdLst>
              <a:gd name="connsiteX0" fmla="*/ 0 w 4891603"/>
              <a:gd name="connsiteY0" fmla="*/ 530097 h 1439774"/>
              <a:gd name="connsiteX1" fmla="*/ 4891603 w 4891603"/>
              <a:gd name="connsiteY1" fmla="*/ 0 h 1439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91603" h="1439774" extrusionOk="0">
                <a:moveTo>
                  <a:pt x="0" y="530097"/>
                </a:moveTo>
                <a:cubicBezTo>
                  <a:pt x="1784360" y="1357082"/>
                  <a:pt x="3592248" y="2296147"/>
                  <a:pt x="4891603" y="0"/>
                </a:cubicBezTo>
              </a:path>
            </a:pathLst>
          </a:custGeom>
          <a:noFill/>
          <a:ln w="254000" cap="rnd">
            <a:gradFill flip="none" rotWithShape="1">
              <a:gsLst>
                <a:gs pos="0">
                  <a:schemeClr val="accent4">
                    <a:alpha val="0"/>
                    <a:lumMod val="0"/>
                    <a:lumOff val="100000"/>
                  </a:schemeClr>
                </a:gs>
                <a:gs pos="74000">
                  <a:schemeClr val="accent2">
                    <a:alpha val="38887"/>
                  </a:schemeClr>
                </a:gs>
                <a:gs pos="32000">
                  <a:schemeClr val="accent4">
                    <a:alpha val="16428"/>
                  </a:schemeClr>
                </a:gs>
              </a:gsLst>
              <a:lin ang="0" scaled="1"/>
              <a:tileRect/>
            </a:gradFill>
            <a:bevel/>
            <a:tailEnd type="triangle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323063"/>
                      <a:gd name="connsiteY0" fmla="*/ 78058 h 212010"/>
                      <a:gd name="connsiteX1" fmla="*/ 3323063 w 3323063"/>
                      <a:gd name="connsiteY1" fmla="*/ 0 h 2120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3323063" h="212010">
                        <a:moveTo>
                          <a:pt x="0" y="78058"/>
                        </a:moveTo>
                        <a:cubicBezTo>
                          <a:pt x="1253583" y="205368"/>
                          <a:pt x="2507166" y="332678"/>
                          <a:pt x="3323063" y="0"/>
                        </a:cubicBezTo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B573BB98-BEF5-C20D-9247-AE7C5F0D056F}"/>
              </a:ext>
            </a:extLst>
          </p:cNvPr>
          <p:cNvSpPr txBox="1"/>
          <p:nvPr/>
        </p:nvSpPr>
        <p:spPr>
          <a:xfrm>
            <a:off x="1021690" y="5696045"/>
            <a:ext cx="62967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b="1" spc="300" dirty="0">
                <a:solidFill>
                  <a:schemeClr val="accent4">
                    <a:alpha val="60000"/>
                  </a:schemeClr>
                </a:solidFill>
              </a:rPr>
              <a:t>Stały wzrost wartości Spółki</a:t>
            </a:r>
          </a:p>
        </p:txBody>
      </p:sp>
    </p:spTree>
    <p:extLst>
      <p:ext uri="{BB962C8B-B14F-4D97-AF65-F5344CB8AC3E}">
        <p14:creationId xmlns:p14="http://schemas.microsoft.com/office/powerpoint/2010/main" val="1221798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C061A33-7EF8-F951-3A8B-CADF882C4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1693-A13B-45FF-A975-22C18232513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ytuł 5">
            <a:extLst>
              <a:ext uri="{FF2B5EF4-FFF2-40B4-BE49-F238E27FC236}">
                <a16:creationId xmlns:a16="http://schemas.microsoft.com/office/drawing/2014/main" id="{29B504A7-F414-626E-3F78-EDBE17E24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397" y="441114"/>
            <a:ext cx="10546403" cy="476696"/>
          </a:xfrm>
        </p:spPr>
        <p:txBody>
          <a:bodyPr/>
          <a:lstStyle/>
          <a:p>
            <a:r>
              <a:rPr lang="pl-PL" dirty="0"/>
              <a:t>2022 – kluczowy rok umacniania bazy </a:t>
            </a:r>
            <a:br>
              <a:rPr lang="pl-PL" dirty="0"/>
            </a:br>
            <a:r>
              <a:rPr lang="pl-PL" dirty="0"/>
              <a:t>pod przyszły wzrost</a:t>
            </a:r>
          </a:p>
        </p:txBody>
      </p:sp>
      <p:sp>
        <p:nvSpPr>
          <p:cNvPr id="77" name="Prostokąt 76">
            <a:extLst>
              <a:ext uri="{FF2B5EF4-FFF2-40B4-BE49-F238E27FC236}">
                <a16:creationId xmlns:a16="http://schemas.microsoft.com/office/drawing/2014/main" id="{FE808289-497D-8ADF-F8D9-0060EEF4FD5F}"/>
              </a:ext>
            </a:extLst>
          </p:cNvPr>
          <p:cNvSpPr/>
          <p:nvPr/>
        </p:nvSpPr>
        <p:spPr>
          <a:xfrm>
            <a:off x="7320136" y="5131400"/>
            <a:ext cx="3704309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pl-PL" sz="1600" dirty="0">
                <a:solidFill>
                  <a:schemeClr val="tx1"/>
                </a:solidFill>
              </a:rPr>
              <a:t>reorganizacja i optymalizacja produkcji, uproszczenie struktury Grupy, zmniejszenie kosztów stałych organizacji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8" name="Prostokąt 77">
            <a:extLst>
              <a:ext uri="{FF2B5EF4-FFF2-40B4-BE49-F238E27FC236}">
                <a16:creationId xmlns:a16="http://schemas.microsoft.com/office/drawing/2014/main" id="{5E45BC86-5F5C-B2EE-0CE0-3977BC0398C0}"/>
              </a:ext>
            </a:extLst>
          </p:cNvPr>
          <p:cNvSpPr/>
          <p:nvPr/>
        </p:nvSpPr>
        <p:spPr>
          <a:xfrm>
            <a:off x="7320136" y="3212976"/>
            <a:ext cx="3704309" cy="12961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pl-PL" sz="1600" dirty="0">
                <a:solidFill>
                  <a:schemeClr val="tx1"/>
                </a:solidFill>
              </a:rPr>
              <a:t>potwierdzenie gotowości technologicznej i uzyskanie homologacji do zamiany w urządzenia wielofunkcyjne dla obecnych i przyszłych kas fiskalnych online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9" name="Prostokąt 78">
            <a:extLst>
              <a:ext uri="{FF2B5EF4-FFF2-40B4-BE49-F238E27FC236}">
                <a16:creationId xmlns:a16="http://schemas.microsoft.com/office/drawing/2014/main" id="{8E2E720D-87D7-7D2B-9D7E-CC21931236F4}"/>
              </a:ext>
            </a:extLst>
          </p:cNvPr>
          <p:cNvSpPr/>
          <p:nvPr/>
        </p:nvSpPr>
        <p:spPr>
          <a:xfrm>
            <a:off x="7320136" y="1599080"/>
            <a:ext cx="4119338" cy="1253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pl-PL" sz="1600" dirty="0">
                <a:solidFill>
                  <a:schemeClr val="tx1"/>
                </a:solidFill>
              </a:rPr>
              <a:t>przyspieszenie monetyzacji M/platform w oparciu o dotychczasową bazę i pozyskanie kolejnych dużych klientów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0" name="Prostokąt 79">
            <a:extLst>
              <a:ext uri="{FF2B5EF4-FFF2-40B4-BE49-F238E27FC236}">
                <a16:creationId xmlns:a16="http://schemas.microsoft.com/office/drawing/2014/main" id="{06D482C8-5C05-E6D4-664A-5047076C9A32}"/>
              </a:ext>
            </a:extLst>
          </p:cNvPr>
          <p:cNvSpPr/>
          <p:nvPr/>
        </p:nvSpPr>
        <p:spPr>
          <a:xfrm>
            <a:off x="1881283" y="4581127"/>
            <a:ext cx="3704309" cy="15583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pl-PL" sz="1600" dirty="0">
                <a:solidFill>
                  <a:schemeClr val="tx1"/>
                </a:solidFill>
              </a:rPr>
              <a:t>wejście z produktami fiskalnymi na rynek myjni samochodowych oraz pozyskanie nowych klientów z sektora przewozu osób dla wirtualnych kas w modelu abonamentowym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1" name="Prostokąt 80">
            <a:extLst>
              <a:ext uri="{FF2B5EF4-FFF2-40B4-BE49-F238E27FC236}">
                <a16:creationId xmlns:a16="http://schemas.microsoft.com/office/drawing/2014/main" id="{9C4EDB01-F5E2-EB92-9475-D39C6BA7C0B5}"/>
              </a:ext>
            </a:extLst>
          </p:cNvPr>
          <p:cNvSpPr/>
          <p:nvPr/>
        </p:nvSpPr>
        <p:spPr>
          <a:xfrm>
            <a:off x="1936154" y="2495578"/>
            <a:ext cx="3802888" cy="15583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pl-PL" sz="1600" dirty="0">
                <a:solidFill>
                  <a:schemeClr val="tx1"/>
                </a:solidFill>
                <a:latin typeface="Montserrat" pitchFamily="2" charset="0"/>
              </a:rPr>
              <a:t>kontynuacja budowy dużego </a:t>
            </a:r>
            <a:r>
              <a:rPr lang="pl-PL" sz="1600" dirty="0" err="1">
                <a:solidFill>
                  <a:schemeClr val="tx1"/>
                </a:solidFill>
                <a:latin typeface="Montserrat" pitchFamily="2" charset="0"/>
              </a:rPr>
              <a:t>backlogu</a:t>
            </a:r>
            <a:r>
              <a:rPr lang="pl-PL" sz="1600" dirty="0">
                <a:solidFill>
                  <a:schemeClr val="tx1"/>
                </a:solidFill>
                <a:latin typeface="Montserrat" pitchFamily="2" charset="0"/>
              </a:rPr>
              <a:t> w segmencie IT – pozyskanie kolejnych znaczących wieloletnich umów gwarantujących długofalowe przychody</a:t>
            </a:r>
            <a:endParaRPr lang="en-US" sz="1600" dirty="0">
              <a:solidFill>
                <a:schemeClr val="tx1"/>
              </a:solidFill>
              <a:latin typeface="Montserrat" pitchFamily="2" charset="0"/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B225B20-616B-70C6-CCA0-25BAA0B1EDD3}"/>
              </a:ext>
            </a:extLst>
          </p:cNvPr>
          <p:cNvSpPr txBox="1"/>
          <p:nvPr/>
        </p:nvSpPr>
        <p:spPr>
          <a:xfrm>
            <a:off x="807397" y="1599081"/>
            <a:ext cx="37043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chemeClr val="accent4"/>
                </a:solidFill>
              </a:rPr>
              <a:t>Wzrost w kolejnych latach</a:t>
            </a:r>
          </a:p>
        </p:txBody>
      </p:sp>
      <p:pic>
        <p:nvPicPr>
          <p:cNvPr id="12" name="Grafika 11" descr="Podpis kontur">
            <a:extLst>
              <a:ext uri="{FF2B5EF4-FFF2-40B4-BE49-F238E27FC236}">
                <a16:creationId xmlns:a16="http://schemas.microsoft.com/office/drawing/2014/main" id="{0F5B3E3E-9F6C-10B7-0B0B-8FC502E7BB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7397" y="2495578"/>
            <a:ext cx="914400" cy="914400"/>
          </a:xfrm>
          <a:prstGeom prst="rect">
            <a:avLst/>
          </a:prstGeom>
        </p:spPr>
      </p:pic>
      <p:pic>
        <p:nvPicPr>
          <p:cNvPr id="14" name="Grafika 13" descr="Kasa kontur">
            <a:extLst>
              <a:ext uri="{FF2B5EF4-FFF2-40B4-BE49-F238E27FC236}">
                <a16:creationId xmlns:a16="http://schemas.microsoft.com/office/drawing/2014/main" id="{BBF920AC-B5D6-2D7D-317D-5C7D5FC27F2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9653" y="4581128"/>
            <a:ext cx="914400" cy="914400"/>
          </a:xfrm>
          <a:prstGeom prst="rect">
            <a:avLst/>
          </a:prstGeom>
        </p:spPr>
      </p:pic>
      <p:pic>
        <p:nvPicPr>
          <p:cNvPr id="18" name="Grafika 17" descr="Wykres wykładniczy kontur">
            <a:extLst>
              <a:ext uri="{FF2B5EF4-FFF2-40B4-BE49-F238E27FC236}">
                <a16:creationId xmlns:a16="http://schemas.microsoft.com/office/drawing/2014/main" id="{1EED9DB2-DC99-2815-95F7-95F5158D262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300410" y="1580146"/>
            <a:ext cx="914400" cy="914400"/>
          </a:xfrm>
          <a:prstGeom prst="rect">
            <a:avLst/>
          </a:prstGeom>
        </p:spPr>
      </p:pic>
      <p:pic>
        <p:nvPicPr>
          <p:cNvPr id="20" name="Grafika 19" descr="Rolka dyplomu kontur">
            <a:extLst>
              <a:ext uri="{FF2B5EF4-FFF2-40B4-BE49-F238E27FC236}">
                <a16:creationId xmlns:a16="http://schemas.microsoft.com/office/drawing/2014/main" id="{043D9AA0-C15F-E5A1-C875-DFE2389E3A5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300410" y="3212976"/>
            <a:ext cx="914400" cy="914400"/>
          </a:xfrm>
          <a:prstGeom prst="rect">
            <a:avLst/>
          </a:prstGeom>
        </p:spPr>
      </p:pic>
      <p:pic>
        <p:nvPicPr>
          <p:cNvPr id="22" name="Grafika 21" descr="Hierarchia kontur">
            <a:extLst>
              <a:ext uri="{FF2B5EF4-FFF2-40B4-BE49-F238E27FC236}">
                <a16:creationId xmlns:a16="http://schemas.microsoft.com/office/drawing/2014/main" id="{234E3B65-317A-89E6-E743-4EB9AB74959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300410" y="508518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427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64ED782-76F6-7B71-07BD-9EBE755FD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1693-A13B-45FF-A975-22C18232513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EF1B16D-BD8A-FAC7-4E24-8F576F03A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397" y="441114"/>
            <a:ext cx="10546403" cy="827646"/>
          </a:xfrm>
        </p:spPr>
        <p:txBody>
          <a:bodyPr anchor="t">
            <a:noAutofit/>
          </a:bodyPr>
          <a:lstStyle/>
          <a:p>
            <a:r>
              <a:rPr lang="pl-PL" dirty="0"/>
              <a:t>Model abonamentowy w </a:t>
            </a:r>
            <a:r>
              <a:rPr lang="pl-PL" dirty="0" err="1"/>
              <a:t>retailu</a:t>
            </a:r>
            <a:r>
              <a:rPr lang="pl-PL" dirty="0"/>
              <a:t> - duża konwersja wzrostu przychodów na przyszły wynik EBITDA </a:t>
            </a:r>
            <a:endParaRPr lang="en-US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4A8848C4-83BB-5F09-97AC-37256BBE833B}"/>
              </a:ext>
            </a:extLst>
          </p:cNvPr>
          <p:cNvSpPr/>
          <p:nvPr/>
        </p:nvSpPr>
        <p:spPr>
          <a:xfrm>
            <a:off x="807397" y="1674366"/>
            <a:ext cx="7736875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600" dirty="0">
                <a:solidFill>
                  <a:schemeClr val="tx1"/>
                </a:solidFill>
              </a:rPr>
              <a:t>budowanie efektu kuli śnieżnej w przychodach i marży </a:t>
            </a:r>
            <a:br>
              <a:rPr lang="pl-PL" sz="1600" dirty="0">
                <a:solidFill>
                  <a:schemeClr val="tx1"/>
                </a:solidFill>
              </a:rPr>
            </a:br>
            <a:r>
              <a:rPr lang="pl-PL" sz="1600" dirty="0">
                <a:solidFill>
                  <a:schemeClr val="tx1"/>
                </a:solidFill>
              </a:rPr>
              <a:t>– pozyskanie klienta w modelu abonamentowym w danym roku oznacza </a:t>
            </a:r>
            <a:br>
              <a:rPr lang="pl-PL" sz="1600" dirty="0">
                <a:solidFill>
                  <a:schemeClr val="tx1"/>
                </a:solidFill>
              </a:rPr>
            </a:br>
            <a:r>
              <a:rPr lang="pl-PL" sz="1600" dirty="0">
                <a:solidFill>
                  <a:schemeClr val="tx1"/>
                </a:solidFill>
              </a:rPr>
              <a:t>bardzo wysokie prawdopodobieństwo sprzedaży w kolejnych latach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Prostokąt 25">
            <a:extLst>
              <a:ext uri="{FF2B5EF4-FFF2-40B4-BE49-F238E27FC236}">
                <a16:creationId xmlns:a16="http://schemas.microsoft.com/office/drawing/2014/main" id="{EDE9DE46-CF33-6EAA-E52B-81F73B800CBA}"/>
              </a:ext>
            </a:extLst>
          </p:cNvPr>
          <p:cNvSpPr/>
          <p:nvPr/>
        </p:nvSpPr>
        <p:spPr>
          <a:xfrm>
            <a:off x="6348892" y="2996952"/>
            <a:ext cx="4980616" cy="2939339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46800" rIns="360000" rtlCol="0" anchor="ctr"/>
          <a:lstStyle/>
          <a:p>
            <a:pPr>
              <a:spcBef>
                <a:spcPts val="1800"/>
              </a:spcBef>
              <a:spcAft>
                <a:spcPts val="1200"/>
              </a:spcAft>
              <a:buClr>
                <a:schemeClr val="bg1"/>
              </a:buClr>
            </a:pPr>
            <a:r>
              <a:rPr lang="pl-PL" sz="1600" b="1" dirty="0">
                <a:solidFill>
                  <a:schemeClr val="bg1"/>
                </a:solidFill>
              </a:rPr>
              <a:t>korzyści z modelu abonamentowego</a:t>
            </a:r>
          </a:p>
          <a:p>
            <a:pPr marL="285750" indent="-285750">
              <a:spcBef>
                <a:spcPts val="1800"/>
              </a:spcBef>
              <a:spcAft>
                <a:spcPts val="1200"/>
              </a:spcAft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chemeClr val="bg1"/>
                </a:solidFill>
              </a:rPr>
              <a:t>zwiększenie puli przychodów i marży w cyklu życia produktu</a:t>
            </a:r>
          </a:p>
          <a:p>
            <a:pPr marL="285750" indent="-285750">
              <a:spcBef>
                <a:spcPts val="1800"/>
              </a:spcBef>
              <a:spcAft>
                <a:spcPts val="1200"/>
              </a:spcAft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chemeClr val="bg1"/>
                </a:solidFill>
              </a:rPr>
              <a:t>wyższa przewidywalność</a:t>
            </a:r>
          </a:p>
          <a:p>
            <a:pPr marL="285750" indent="-285750">
              <a:spcBef>
                <a:spcPts val="1800"/>
              </a:spcBef>
              <a:spcAft>
                <a:spcPts val="1200"/>
              </a:spcAft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chemeClr val="bg1"/>
                </a:solidFill>
              </a:rPr>
              <a:t>wyższa rentowność (korzystna dźwignia)</a:t>
            </a:r>
            <a:endParaRPr lang="en-US" sz="1600" dirty="0">
              <a:solidFill>
                <a:schemeClr val="bg1"/>
              </a:solidFill>
            </a:endParaRPr>
          </a:p>
        </p:txBody>
      </p:sp>
      <p:grpSp>
        <p:nvGrpSpPr>
          <p:cNvPr id="32" name="Grupa 31">
            <a:extLst>
              <a:ext uri="{FF2B5EF4-FFF2-40B4-BE49-F238E27FC236}">
                <a16:creationId xmlns:a16="http://schemas.microsoft.com/office/drawing/2014/main" id="{B7353F2C-03EF-8776-44B1-2E493EDFE962}"/>
              </a:ext>
            </a:extLst>
          </p:cNvPr>
          <p:cNvGrpSpPr/>
          <p:nvPr/>
        </p:nvGrpSpPr>
        <p:grpSpPr>
          <a:xfrm>
            <a:off x="983432" y="3298863"/>
            <a:ext cx="4514733" cy="2335515"/>
            <a:chOff x="3215680" y="4194510"/>
            <a:chExt cx="3591731" cy="1858037"/>
          </a:xfrm>
        </p:grpSpPr>
        <p:sp>
          <p:nvSpPr>
            <p:cNvPr id="19" name="Prostokąt 18">
              <a:extLst>
                <a:ext uri="{FF2B5EF4-FFF2-40B4-BE49-F238E27FC236}">
                  <a16:creationId xmlns:a16="http://schemas.microsoft.com/office/drawing/2014/main" id="{C77382C4-87F7-15FA-39FB-1735F5EA5AF3}"/>
                </a:ext>
              </a:extLst>
            </p:cNvPr>
            <p:cNvSpPr/>
            <p:nvPr/>
          </p:nvSpPr>
          <p:spPr>
            <a:xfrm>
              <a:off x="3215680" y="4194510"/>
              <a:ext cx="3317510" cy="49814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l-PL" sz="1400" dirty="0">
                  <a:solidFill>
                    <a:schemeClr val="tx1"/>
                  </a:solidFill>
                </a:rPr>
                <a:t>obecne produkty przy rosnącej </a:t>
              </a:r>
            </a:p>
            <a:p>
              <a:r>
                <a:rPr lang="pl-PL" sz="1400" dirty="0">
                  <a:solidFill>
                    <a:schemeClr val="tx1"/>
                  </a:solidFill>
                </a:rPr>
                <a:t>liczbie klientów na obecnych rynkach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2" name="Trójkąt równoramienny 21">
              <a:extLst>
                <a:ext uri="{FF2B5EF4-FFF2-40B4-BE49-F238E27FC236}">
                  <a16:creationId xmlns:a16="http://schemas.microsoft.com/office/drawing/2014/main" id="{5A9D95ED-3FE4-2960-AFDD-7550EECFF7D8}"/>
                </a:ext>
              </a:extLst>
            </p:cNvPr>
            <p:cNvSpPr/>
            <p:nvPr/>
          </p:nvSpPr>
          <p:spPr>
            <a:xfrm rot="5400000">
              <a:off x="6421226" y="4306474"/>
              <a:ext cx="498147" cy="274223"/>
            </a:xfrm>
            <a:prstGeom prst="triangl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Prostokąt 11">
              <a:extLst>
                <a:ext uri="{FF2B5EF4-FFF2-40B4-BE49-F238E27FC236}">
                  <a16:creationId xmlns:a16="http://schemas.microsoft.com/office/drawing/2014/main" id="{3E3E9EB3-2C21-09F2-4DE6-CAB4CDE20981}"/>
                </a:ext>
              </a:extLst>
            </p:cNvPr>
            <p:cNvSpPr/>
            <p:nvPr/>
          </p:nvSpPr>
          <p:spPr>
            <a:xfrm>
              <a:off x="3215680" y="4865629"/>
              <a:ext cx="3317510" cy="49814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l-PL" sz="1400" dirty="0">
                  <a:solidFill>
                    <a:schemeClr val="tx1"/>
                  </a:solidFill>
                </a:rPr>
                <a:t>obecne produkty na nowych rynkach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8" name="Trójkąt równoramienny 21">
              <a:extLst>
                <a:ext uri="{FF2B5EF4-FFF2-40B4-BE49-F238E27FC236}">
                  <a16:creationId xmlns:a16="http://schemas.microsoft.com/office/drawing/2014/main" id="{CF8ED063-5BE5-7BBF-9F8D-FFB6B421FCAD}"/>
                </a:ext>
              </a:extLst>
            </p:cNvPr>
            <p:cNvSpPr/>
            <p:nvPr/>
          </p:nvSpPr>
          <p:spPr>
            <a:xfrm rot="5400000">
              <a:off x="6421225" y="4977593"/>
              <a:ext cx="498147" cy="274223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" name="Prostokąt 29">
              <a:extLst>
                <a:ext uri="{FF2B5EF4-FFF2-40B4-BE49-F238E27FC236}">
                  <a16:creationId xmlns:a16="http://schemas.microsoft.com/office/drawing/2014/main" id="{8D073908-6C86-F2A2-446B-426EA4AE1DFC}"/>
                </a:ext>
              </a:extLst>
            </p:cNvPr>
            <p:cNvSpPr/>
            <p:nvPr/>
          </p:nvSpPr>
          <p:spPr>
            <a:xfrm>
              <a:off x="3215680" y="5554398"/>
              <a:ext cx="3317510" cy="49814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l-PL" sz="1400" dirty="0">
                  <a:solidFill>
                    <a:schemeClr val="tx1"/>
                  </a:solidFill>
                </a:rPr>
                <a:t>nowe produkty i funkcjonalności </a:t>
              </a:r>
              <a:br>
                <a:rPr lang="pl-PL" sz="1400" dirty="0">
                  <a:solidFill>
                    <a:schemeClr val="tx1"/>
                  </a:solidFill>
                </a:rPr>
              </a:br>
              <a:r>
                <a:rPr lang="pl-PL" sz="1400" dirty="0">
                  <a:solidFill>
                    <a:schemeClr val="tx1"/>
                  </a:solidFill>
                </a:rPr>
                <a:t>na obecnych rynkach </a:t>
              </a:r>
            </a:p>
          </p:txBody>
        </p:sp>
        <p:sp>
          <p:nvSpPr>
            <p:cNvPr id="31" name="Trójkąt równoramienny 21">
              <a:extLst>
                <a:ext uri="{FF2B5EF4-FFF2-40B4-BE49-F238E27FC236}">
                  <a16:creationId xmlns:a16="http://schemas.microsoft.com/office/drawing/2014/main" id="{9B5CDB2D-CC5E-90C7-D5F0-777992AFE098}"/>
                </a:ext>
              </a:extLst>
            </p:cNvPr>
            <p:cNvSpPr/>
            <p:nvPr/>
          </p:nvSpPr>
          <p:spPr>
            <a:xfrm rot="5400000">
              <a:off x="6421226" y="5666362"/>
              <a:ext cx="498147" cy="274223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3685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A66A3FD5-7609-4D79-83AA-1EEE48498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2641"/>
            <a:ext cx="10515600" cy="40510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pl-PL" dirty="0"/>
              <a:t>Cele EBITDA 2022-2025 </a:t>
            </a:r>
            <a:endParaRPr lang="en-US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E0B5E9BE-5086-45F4-B8B8-4522EF37C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2026" y="1268760"/>
            <a:ext cx="5407518" cy="490820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pl-PL" dirty="0"/>
              <a:t>2022 (rok przejściowy)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pl-PL" dirty="0"/>
              <a:t>kontraktacja IT oraz M/platform na przyszłe lata, usługi dodane i nowe technologie dla sklepów, sieci i punktów usługowych w modelu abonamentowym. Tworzenie efektu kuli śnieżnej na kolejne lata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pl-PL" dirty="0"/>
              <a:t>2023 (początek „konsumpcji” źródeł wzrostu)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pl-PL" dirty="0"/>
              <a:t>konsumpcja wysokiej kontraktacji zbudowanej w poprzednim roku, istotniejsze przychody z modelu abonamentowego i usług dodanych, oszczędności kosztowe wynikające z reorganizacji i optymalizacji 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pl-PL" dirty="0"/>
              <a:t>2024-2025 (</a:t>
            </a:r>
            <a:r>
              <a:rPr lang="pl-PL" dirty="0" err="1"/>
              <a:t>monetyzacja</a:t>
            </a:r>
            <a:r>
              <a:rPr lang="pl-PL" dirty="0"/>
              <a:t> bazowego potencjału)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pl-PL" dirty="0"/>
              <a:t>okres odzwierciedlenia w wynikach oferty i nowych inicjatyw z poprzednich okresów – usługi dodane na urządzeniach wielofunkcyjnych, dalszy wzrost wszystkich segmentów, docelowa efektywność operacyjna organizacji</a:t>
            </a:r>
            <a:endParaRPr lang="en-US" dirty="0"/>
          </a:p>
        </p:txBody>
      </p:sp>
      <p:graphicFrame>
        <p:nvGraphicFramePr>
          <p:cNvPr id="10" name="Symbol zastępczy zawartości 9">
            <a:extLst>
              <a:ext uri="{FF2B5EF4-FFF2-40B4-BE49-F238E27FC236}">
                <a16:creationId xmlns:a16="http://schemas.microsoft.com/office/drawing/2014/main" id="{B894FE65-50F6-487D-BBB6-26928EA17679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35897945"/>
              </p:ext>
            </p:extLst>
          </p:nvPr>
        </p:nvGraphicFramePr>
        <p:xfrm>
          <a:off x="838200" y="1772816"/>
          <a:ext cx="518457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" name="Symbol zastępczy numeru slajdu 23">
            <a:extLst>
              <a:ext uri="{FF2B5EF4-FFF2-40B4-BE49-F238E27FC236}">
                <a16:creationId xmlns:a16="http://schemas.microsoft.com/office/drawing/2014/main" id="{BD4088B8-B403-412E-8F7F-68BDC0584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1693-A13B-45FF-A975-22C18232513B}" type="slidenum">
              <a:rPr lang="en-US" smtClean="0">
                <a:latin typeface="Montserrat" panose="00000500000000000000" pitchFamily="2" charset="-18"/>
              </a:rPr>
              <a:t>7</a:t>
            </a:fld>
            <a:endParaRPr lang="en-US" dirty="0">
              <a:latin typeface="Montserrat" panose="00000500000000000000" pitchFamily="2" charset="-18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DEA15018-089E-ABF3-85F9-EF0F3459B99D}"/>
              </a:ext>
            </a:extLst>
          </p:cNvPr>
          <p:cNvSpPr/>
          <p:nvPr/>
        </p:nvSpPr>
        <p:spPr>
          <a:xfrm>
            <a:off x="4943872" y="1772816"/>
            <a:ext cx="93610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chemeClr val="bg2"/>
                </a:solidFill>
              </a:rPr>
              <a:t>+20%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16" name="Prostokąt 15">
            <a:extLst>
              <a:ext uri="{FF2B5EF4-FFF2-40B4-BE49-F238E27FC236}">
                <a16:creationId xmlns:a16="http://schemas.microsoft.com/office/drawing/2014/main" id="{2C193F9D-70E1-C459-21E3-604BD531BE36}"/>
              </a:ext>
            </a:extLst>
          </p:cNvPr>
          <p:cNvSpPr/>
          <p:nvPr/>
        </p:nvSpPr>
        <p:spPr>
          <a:xfrm>
            <a:off x="3706484" y="2228293"/>
            <a:ext cx="93610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chemeClr val="bg2"/>
                </a:solidFill>
              </a:rPr>
              <a:t>+20%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C2BAAFD6-73A3-1BA3-A776-C6A0CCE8F5F7}"/>
              </a:ext>
            </a:extLst>
          </p:cNvPr>
          <p:cNvSpPr/>
          <p:nvPr/>
        </p:nvSpPr>
        <p:spPr>
          <a:xfrm>
            <a:off x="623392" y="1490447"/>
            <a:ext cx="793304" cy="360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000" dirty="0">
                <a:solidFill>
                  <a:schemeClr val="tx1"/>
                </a:solidFill>
                <a:latin typeface="Montserrat" panose="00000500000000000000" pitchFamily="2" charset="-18"/>
              </a:rPr>
              <a:t>mln PLN</a:t>
            </a:r>
            <a:endParaRPr lang="en-US" sz="1000" dirty="0">
              <a:solidFill>
                <a:schemeClr val="tx1"/>
              </a:solidFill>
              <a:latin typeface="Montserrat" panose="000005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05792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9EBE2A3-6B81-BE38-2873-118363FA7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1693-A13B-45FF-A975-22C18232513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CFDC5B13-345B-5309-0C80-CC8A83555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397" y="441114"/>
            <a:ext cx="10546403" cy="827646"/>
          </a:xfrm>
        </p:spPr>
        <p:txBody>
          <a:bodyPr/>
          <a:lstStyle/>
          <a:p>
            <a:r>
              <a:rPr lang="pl-PL" dirty="0"/>
              <a:t>Dodatkowe inicjatywy i źródła wzrostu, objęte analizą strategiczną, ale nie ujęte w prognozach wyniku 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76AE8D25-F5DF-51F0-A63C-3ABAE7555117}"/>
              </a:ext>
            </a:extLst>
          </p:cNvPr>
          <p:cNvSpPr/>
          <p:nvPr/>
        </p:nvSpPr>
        <p:spPr>
          <a:xfrm>
            <a:off x="893898" y="4973640"/>
            <a:ext cx="10404204" cy="911126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 algn="ctr"/>
            <a:r>
              <a:rPr lang="pl-PL" sz="1600" dirty="0">
                <a:solidFill>
                  <a:schemeClr val="tx1"/>
                </a:solidFill>
              </a:rPr>
              <a:t>powyższe scenariusze nie zostały na tym etapie uwzględnione w celach finansowych </a:t>
            </a:r>
            <a:br>
              <a:rPr lang="pl-PL" sz="1600" dirty="0">
                <a:solidFill>
                  <a:schemeClr val="tx1"/>
                </a:solidFill>
              </a:rPr>
            </a:br>
            <a:r>
              <a:rPr lang="pl-PL" sz="1600" dirty="0">
                <a:solidFill>
                  <a:schemeClr val="tx1"/>
                </a:solidFill>
              </a:rPr>
              <a:t>i stanowią dodatkowy </a:t>
            </a:r>
            <a:r>
              <a:rPr lang="pl-PL" sz="1600" dirty="0" err="1">
                <a:solidFill>
                  <a:schemeClr val="tx1"/>
                </a:solidFill>
              </a:rPr>
              <a:t>upside</a:t>
            </a:r>
            <a:r>
              <a:rPr lang="pl-PL" sz="1600" dirty="0">
                <a:solidFill>
                  <a:schemeClr val="tx1"/>
                </a:solidFill>
              </a:rPr>
              <a:t> dla wyników Grupy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678887A6-1DE3-CB25-FBFF-1BD10B0FD1C2}"/>
              </a:ext>
            </a:extLst>
          </p:cNvPr>
          <p:cNvSpPr/>
          <p:nvPr/>
        </p:nvSpPr>
        <p:spPr>
          <a:xfrm>
            <a:off x="838199" y="2766628"/>
            <a:ext cx="3025552" cy="18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20000"/>
              </a:lnSpc>
            </a:pPr>
            <a:r>
              <a:rPr lang="pl-PL" sz="1600" dirty="0">
                <a:solidFill>
                  <a:schemeClr val="tx1"/>
                </a:solidFill>
              </a:rPr>
              <a:t>osiągnięcie przez rynek szybszego niż zakładane przez Zarząd tempa fiskalizacji online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A2E685AF-FF41-4D30-047B-D728573F6732}"/>
              </a:ext>
            </a:extLst>
          </p:cNvPr>
          <p:cNvSpPr/>
          <p:nvPr/>
        </p:nvSpPr>
        <p:spPr>
          <a:xfrm>
            <a:off x="4433534" y="2766628"/>
            <a:ext cx="3240360" cy="18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20000"/>
              </a:lnSpc>
            </a:pPr>
            <a:r>
              <a:rPr lang="pl-PL" sz="1600" dirty="0">
                <a:solidFill>
                  <a:schemeClr val="tx1"/>
                </a:solidFill>
              </a:rPr>
              <a:t>wykorzystanie coraz silniejszych synergii rynkowych </a:t>
            </a:r>
            <a:br>
              <a:rPr lang="pl-PL" sz="1600" dirty="0">
                <a:solidFill>
                  <a:schemeClr val="tx1"/>
                </a:solidFill>
              </a:rPr>
            </a:br>
            <a:r>
              <a:rPr lang="pl-PL" sz="1600" dirty="0">
                <a:solidFill>
                  <a:schemeClr val="tx1"/>
                </a:solidFill>
              </a:rPr>
              <a:t>pomiędzy rynkiem płatniczym i fiskalnym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943EA8A0-AEE0-8709-32E8-B7821D7D5EC4}"/>
              </a:ext>
            </a:extLst>
          </p:cNvPr>
          <p:cNvSpPr/>
          <p:nvPr/>
        </p:nvSpPr>
        <p:spPr>
          <a:xfrm>
            <a:off x="8156219" y="2766628"/>
            <a:ext cx="3110124" cy="18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20000"/>
              </a:lnSpc>
            </a:pPr>
            <a:r>
              <a:rPr lang="pl-PL" sz="1600" dirty="0">
                <a:solidFill>
                  <a:schemeClr val="tx1"/>
                </a:solidFill>
              </a:rPr>
              <a:t>wejście na perspektywiczny rynek ładowarek do samochodów elektrycznych jako producent, dzięki już posiadanym zasobom technologicznym</a:t>
            </a:r>
          </a:p>
        </p:txBody>
      </p:sp>
      <p:pic>
        <p:nvPicPr>
          <p:cNvPr id="35" name="Grafika 34" descr="Bankowość internetowa kontur">
            <a:extLst>
              <a:ext uri="{FF2B5EF4-FFF2-40B4-BE49-F238E27FC236}">
                <a16:creationId xmlns:a16="http://schemas.microsoft.com/office/drawing/2014/main" id="{6EE23DEC-8950-14C0-FDCE-5B1F2B9930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9645" y="1750134"/>
            <a:ext cx="824107" cy="824107"/>
          </a:xfrm>
          <a:prstGeom prst="rect">
            <a:avLst/>
          </a:prstGeom>
        </p:spPr>
      </p:pic>
      <p:pic>
        <p:nvPicPr>
          <p:cNvPr id="38" name="Grafika 37" descr="Połączenia kontur">
            <a:extLst>
              <a:ext uri="{FF2B5EF4-FFF2-40B4-BE49-F238E27FC236}">
                <a16:creationId xmlns:a16="http://schemas.microsoft.com/office/drawing/2014/main" id="{C3D8EC94-02D2-2E3A-8B76-1B31EE77949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33926" y="1650504"/>
            <a:ext cx="914400" cy="914400"/>
          </a:xfrm>
          <a:prstGeom prst="rect">
            <a:avLst/>
          </a:prstGeom>
        </p:spPr>
      </p:pic>
      <p:pic>
        <p:nvPicPr>
          <p:cNvPr id="41" name="Grafika 40" descr="Samochód elektryczny kontur">
            <a:extLst>
              <a:ext uri="{FF2B5EF4-FFF2-40B4-BE49-F238E27FC236}">
                <a16:creationId xmlns:a16="http://schemas.microsoft.com/office/drawing/2014/main" id="{F38CE1E3-2113-4ECB-79B1-BD777CBF14B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166819" y="165984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875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A87AF8-E347-889E-F143-1856F7DC6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70159"/>
            <a:ext cx="10515600" cy="2732117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pl-PL" dirty="0"/>
              <a:t>zidentyfikowany potencjał do usprawnień organizacyjnych w obszarze produkcji elektroniki, </a:t>
            </a:r>
            <a:br>
              <a:rPr lang="pl-PL" dirty="0"/>
            </a:br>
            <a:r>
              <a:rPr lang="pl-PL" dirty="0"/>
              <a:t>w tym produkcji niefiskalnej na rzecz zewnętrznych podmiotów 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pl-PL" dirty="0"/>
              <a:t>rozpoczęcie procesu zmierzającego do optymalizacji kosztów i koncentracji na nowoczesnych technologiach dla segmentu </a:t>
            </a:r>
            <a:r>
              <a:rPr lang="pl-PL" dirty="0" err="1"/>
              <a:t>retail</a:t>
            </a:r>
            <a:r>
              <a:rPr lang="pl-PL" dirty="0"/>
              <a:t> (zakończenie procesu optymalizacji w grudniu 2022)</a:t>
            </a:r>
          </a:p>
          <a:p>
            <a:pPr lvl="1">
              <a:spcAft>
                <a:spcPts val="400"/>
              </a:spcAft>
            </a:pPr>
            <a:r>
              <a:rPr lang="pl-PL" dirty="0"/>
              <a:t>zwiększenie efektywności wykorzystania aktywów oraz optymalizacja kapitału obrotowego</a:t>
            </a:r>
          </a:p>
          <a:p>
            <a:pPr lvl="1">
              <a:spcAft>
                <a:spcPts val="400"/>
              </a:spcAft>
            </a:pPr>
            <a:r>
              <a:rPr lang="pl-PL" dirty="0"/>
              <a:t>zmniejszenie kosztów stałych działalności Grupy 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pl-PL" dirty="0"/>
              <a:t>w efekcie działań w zakresie porządkowania aktywów możliwe również transakcje kapitałowe oraz otwarte opcje w zakresie aliansów strategicznych i kapitałowych w każdym segmencie działalności</a:t>
            </a:r>
          </a:p>
          <a:p>
            <a:endParaRPr lang="en-US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03AD6AB-CA50-5958-621E-249009097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1693-A13B-45FF-A975-22C18232513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11A9E07-0F98-A77A-3728-3AF092413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Reorganizacja aktywów</a:t>
            </a:r>
            <a:endParaRPr lang="en-US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AA689579-78D9-0765-6D47-CC764743B6A0}"/>
              </a:ext>
            </a:extLst>
          </p:cNvPr>
          <p:cNvSpPr/>
          <p:nvPr/>
        </p:nvSpPr>
        <p:spPr>
          <a:xfrm>
            <a:off x="911424" y="1208228"/>
            <a:ext cx="5122712" cy="985952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80000" algn="ctr">
              <a:tabLst>
                <a:tab pos="3587750" algn="l"/>
              </a:tabLst>
            </a:pPr>
            <a:r>
              <a:rPr lang="pl-PL" sz="1600" dirty="0">
                <a:solidFill>
                  <a:schemeClr val="accent4"/>
                </a:solidFill>
              </a:rPr>
              <a:t>Koncentracja na rosnących trendach rynkowych (w tym rozwój usług dodanych i nowych funkcjonalności w segmencie </a:t>
            </a:r>
            <a:r>
              <a:rPr lang="pl-PL" sz="1600" dirty="0" err="1">
                <a:solidFill>
                  <a:schemeClr val="accent4"/>
                </a:solidFill>
              </a:rPr>
              <a:t>retail</a:t>
            </a:r>
            <a:r>
              <a:rPr lang="pl-PL" sz="1600" dirty="0">
                <a:solidFill>
                  <a:schemeClr val="accent4"/>
                </a:solidFill>
              </a:rPr>
              <a:t>)</a:t>
            </a:r>
            <a:endParaRPr lang="en-US" sz="1600" dirty="0">
              <a:solidFill>
                <a:schemeClr val="accent4"/>
              </a:solidFill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3B4F6917-43CB-00F8-295A-8D479182596A}"/>
              </a:ext>
            </a:extLst>
          </p:cNvPr>
          <p:cNvSpPr/>
          <p:nvPr/>
        </p:nvSpPr>
        <p:spPr>
          <a:xfrm>
            <a:off x="6254568" y="1213213"/>
            <a:ext cx="5122712" cy="985952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80000" algn="ctr"/>
            <a:r>
              <a:rPr lang="pl-PL" sz="1600" dirty="0">
                <a:solidFill>
                  <a:schemeClr val="accent4"/>
                </a:solidFill>
              </a:rPr>
              <a:t>Uproszczenie struktury Grupy </a:t>
            </a:r>
          </a:p>
          <a:p>
            <a:pPr marL="180000" algn="ctr"/>
            <a:r>
              <a:rPr lang="pl-PL" sz="1600" dirty="0">
                <a:solidFill>
                  <a:schemeClr val="accent4"/>
                </a:solidFill>
              </a:rPr>
              <a:t>Optymalizacja kosztowa </a:t>
            </a:r>
            <a:endParaRPr lang="en-US" sz="1600" dirty="0">
              <a:solidFill>
                <a:schemeClr val="accent4"/>
              </a:solidFill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EE302DE9-5690-279E-FC89-22F657231876}"/>
              </a:ext>
            </a:extLst>
          </p:cNvPr>
          <p:cNvSpPr txBox="1"/>
          <p:nvPr/>
        </p:nvSpPr>
        <p:spPr>
          <a:xfrm>
            <a:off x="1271464" y="2626037"/>
            <a:ext cx="102364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200" dirty="0">
                <a:solidFill>
                  <a:schemeClr val="accent4"/>
                </a:solidFill>
              </a:rPr>
              <a:t>Działania w zakresie docelowego porządkowania aktywów, nie będących priorytetami  dla strategicznego rozwoju</a:t>
            </a:r>
          </a:p>
        </p:txBody>
      </p:sp>
      <p:sp>
        <p:nvSpPr>
          <p:cNvPr id="15" name="Trójkąt równoramienny 21">
            <a:extLst>
              <a:ext uri="{FF2B5EF4-FFF2-40B4-BE49-F238E27FC236}">
                <a16:creationId xmlns:a16="http://schemas.microsoft.com/office/drawing/2014/main" id="{3881CACF-C41C-5E2B-13FA-F9B1AECE8908}"/>
              </a:ext>
            </a:extLst>
          </p:cNvPr>
          <p:cNvSpPr/>
          <p:nvPr/>
        </p:nvSpPr>
        <p:spPr>
          <a:xfrm rot="10800000">
            <a:off x="767408" y="2660268"/>
            <a:ext cx="424156" cy="233492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92224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COMP update">
      <a:dk1>
        <a:srgbClr val="3F3F3F"/>
      </a:dk1>
      <a:lt1>
        <a:sysClr val="window" lastClr="FFFFFF"/>
      </a:lt1>
      <a:dk2>
        <a:srgbClr val="102342"/>
      </a:dk2>
      <a:lt2>
        <a:srgbClr val="1CB4AD"/>
      </a:lt2>
      <a:accent1>
        <a:srgbClr val="5DBFC1"/>
      </a:accent1>
      <a:accent2>
        <a:srgbClr val="2F54A1"/>
      </a:accent2>
      <a:accent3>
        <a:srgbClr val="99EFEB"/>
      </a:accent3>
      <a:accent4>
        <a:srgbClr val="15447D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MP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accent2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1963</TotalTime>
  <Words>1060</Words>
  <Application>Microsoft Office PowerPoint</Application>
  <PresentationFormat>Panoramiczny</PresentationFormat>
  <Paragraphs>99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7" baseType="lpstr">
      <vt:lpstr>Arial</vt:lpstr>
      <vt:lpstr>Calibri</vt:lpstr>
      <vt:lpstr>Montserrat</vt:lpstr>
      <vt:lpstr>Wingdings</vt:lpstr>
      <vt:lpstr>Motyw pakietu Office</vt:lpstr>
      <vt:lpstr>Grupa Kapitałowa COMP strategia Comp 2025  Next Generation</vt:lpstr>
      <vt:lpstr>Kluczowe cele strategii  Comp 2025 Next Generation </vt:lpstr>
      <vt:lpstr>Metody realizacji celów strategicznych Comp 2025 Next Generation </vt:lpstr>
      <vt:lpstr>Elementy strategii do realizacji w 2022 roku Comp 2025 Next Generation </vt:lpstr>
      <vt:lpstr>2022 – kluczowy rok umacniania bazy  pod przyszły wzrost</vt:lpstr>
      <vt:lpstr>Model abonamentowy w retailu - duża konwersja wzrostu przychodów na przyszły wynik EBITDA </vt:lpstr>
      <vt:lpstr>Cele EBITDA 2022-2025 </vt:lpstr>
      <vt:lpstr>Dodatkowe inicjatywy i źródła wzrostu, objęte analizą strategiczną, ale nie ujęte w prognozach wyniku </vt:lpstr>
      <vt:lpstr>Reorganizacja aktywów</vt:lpstr>
      <vt:lpstr>Capex i zadłużenie finansowe</vt:lpstr>
      <vt:lpstr>Polityka redystrybucji</vt:lpstr>
      <vt:lpstr>Dziękujemy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km</dc:creator>
  <cp:lastModifiedBy>Adam Kalkusiński | cc group</cp:lastModifiedBy>
  <cp:revision>216</cp:revision>
  <cp:lastPrinted>2022-07-29T15:43:33Z</cp:lastPrinted>
  <dcterms:created xsi:type="dcterms:W3CDTF">2022-04-08T14:36:33Z</dcterms:created>
  <dcterms:modified xsi:type="dcterms:W3CDTF">2022-07-30T09:46:05Z</dcterms:modified>
</cp:coreProperties>
</file>